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7" r:id="rId2"/>
    <p:sldId id="344" r:id="rId3"/>
    <p:sldId id="391" r:id="rId4"/>
    <p:sldId id="359" r:id="rId5"/>
    <p:sldId id="361" r:id="rId6"/>
    <p:sldId id="363" r:id="rId7"/>
    <p:sldId id="365" r:id="rId8"/>
    <p:sldId id="366" r:id="rId9"/>
    <p:sldId id="367" r:id="rId10"/>
    <p:sldId id="368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9" r:id="rId27"/>
    <p:sldId id="385" r:id="rId28"/>
    <p:sldId id="392" r:id="rId29"/>
    <p:sldId id="386" r:id="rId30"/>
    <p:sldId id="387" r:id="rId31"/>
    <p:sldId id="281" r:id="rId32"/>
    <p:sldId id="390" r:id="rId3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1245006-059E-401D-B5F5-FE27299F768B}">
          <p14:sldIdLst>
            <p14:sldId id="267"/>
            <p14:sldId id="344"/>
            <p14:sldId id="391"/>
          </p14:sldIdLst>
        </p14:section>
        <p14:section name="Раздел без заголовка" id="{21F7AB83-07CE-4FA9-A90A-786BC1B7DD45}">
          <p14:sldIdLst>
            <p14:sldId id="359"/>
            <p14:sldId id="361"/>
            <p14:sldId id="363"/>
            <p14:sldId id="365"/>
            <p14:sldId id="366"/>
            <p14:sldId id="367"/>
            <p14:sldId id="368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9"/>
            <p14:sldId id="385"/>
            <p14:sldId id="392"/>
            <p14:sldId id="386"/>
            <p14:sldId id="387"/>
            <p14:sldId id="281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исенкова Людмила Вячеславовна" initials="КЛВ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FFD365"/>
    <a:srgbClr val="334286"/>
    <a:srgbClr val="FFC32E"/>
    <a:srgbClr val="E1D473"/>
    <a:srgbClr val="E1002B"/>
    <a:srgbClr val="0062BA"/>
    <a:srgbClr val="A21630"/>
    <a:srgbClr val="FFA733"/>
    <a:srgbClr val="D0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5341" autoAdjust="0"/>
  </p:normalViewPr>
  <p:slideViewPr>
    <p:cSldViewPr snapToGrid="0" snapToObjects="1">
      <p:cViewPr varScale="1">
        <p:scale>
          <a:sx n="79" d="100"/>
          <a:sy n="79" d="100"/>
        </p:scale>
        <p:origin x="984" y="78"/>
      </p:cViewPr>
      <p:guideLst>
        <p:guide orient="horz" pos="142"/>
        <p:guide pos="1277"/>
        <p:guide pos="234"/>
        <p:guide orient="horz" pos="3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97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03.03.2022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порядке заполнения и предоставления первичных статистических данных по форме №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3-информ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«Сведения об использовании цифровых технологий и производстве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связанных с ними товаров и услуг» за 2021 год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815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респондент указал по строке 104 код 1, что интернет (проводной, беспроводной) или стр.105 (мобильный интернет) есть в организации, в данном случае  - Раздел 3 обязателен к заполнению.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графе 3 указывается скорость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интернета, по графе 4 проставляется код удовлетворенности скоростью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387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респондент указал по строке 104 код 1, что интернет (проводной, беспроводной) или стр.105 (мобильный интернет) есть в организации, в данном случае  - Раздел 4 обязателен к заполнению. Если респондент проставит везде отрицательный код 2, выйдет контроль, на уточнение данных, для каких целей используется интернет вашей организацией.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Обращаем внимание на строки с 424 по 431, если среди них есть положительный ответ – код 1, то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 строке 432 в графе 3 предлагается указать код удовлетворенности качеством государственных и (или) муниципальных услуг  в электронной форме, оказанных Вашей организации.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719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респондент указал по строке 108 код 1, что в организации есть веб-сайт в интернете, в данном случае  - Раздел 5 обязателен к заполнению.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910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Раздел 6 заполняют организации, указавшие код 1 в строке 112 в графе 3.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графе 3 по каждой из строк 601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605 проставляется код 1, если организация использует какие-либо социальные сети для достижения соответствующих целей; 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противном случае – проставляется код 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611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Раздел 7 заполняют организации, указавшие код 1 в графе 3 строки 115. В графе 3 по каждой из строк 701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708 проставляется один из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кодов (от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до 5), отражающий основную цель использования больших данных, полученных из соответствующих источников.</a:t>
            </a:r>
          </a:p>
          <a:p>
            <a:pPr indent="450215" algn="l">
              <a:spcAft>
                <a:spcPts val="0"/>
              </a:spcAft>
            </a:pP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Большие данные – структурированные и неструктурированные массивы информации, которые характеризуются значительным объемом и высокой скоростью обновления (в том числе в режиме реального времени) данных, что требует специальных инструментов и методов работы с ними (например, машинного обучения,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data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text mining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тому подобного).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строке 115 графе 3 = 2, в строках 701–708 проставляется код 5.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код 5 – если организация не использовала в отчетном году указанный источник данных для сбора, обработки и анализа больших данных.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строках 709 графе 3 указывается код 1 в случае, если Ваша организация проводила анализ больших данных в отчетном году.</a:t>
            </a:r>
          </a:p>
          <a:p>
            <a:pPr indent="449580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Если в строке 709 графе 3 указан код 1, то в строке 710 графе 4 проставляется один из кодов, отражающий силами каких сотрудников проводился анализ больших данных.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175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l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Раздел 8 заполняют организации, указавшие код 1 в строке 116 в графе 3 </a:t>
            </a:r>
          </a:p>
          <a:p>
            <a:pPr indent="450215" algn="l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каждой из строк 801–808 в графе 3 проставляется код ( от 1 до 5), отражающий основную цель использования соответствующей технологии искусственного интеллекта:</a:t>
            </a:r>
          </a:p>
          <a:p>
            <a:pPr indent="450215" algn="l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строке 116 графе 3 = 2, в строках 801–808 проставляется код 5.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10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респондент указал по строке 117 код 1, что в организации есть облачные сервисы, то в разделе 9 проставляется код от 1 до 4.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Раздел 9 заполняют организации, указавшие код 1 в строке 117 в графе 3.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каждой из строк 901–906 в графе 3 проставляется код ( от 1 до 4), отражающий цели использования Вашей организацией «облачных» сервисов: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строке 117 графе 3 = 2, в строках 901–906 проставляется код 4 – не используется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778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Раздел 10 заполняют организации, указавшие код 1 в строке 118 в графе 3.</a:t>
            </a: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каждой из строк 1001–1005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графе 3 отражаются цели использования отчитывающейся организацией технологий Интернета вещей ( да\нет)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Раздел 11 заполняют организации, указавшие код 1 в строке 119 в графе 3.</a:t>
            </a: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каждой из строк 1101–1104 в графе 3 отражаются цели использования отчитывающейся организацией технологий радиочастотной идентификации (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RFID</a:t>
            </a:r>
            <a:r>
              <a:rPr lang="ru-RU" sz="1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(да\нет)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432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Раздел 12 заполняют организации, указавшие код 1 хотя бы в одной из строк 104 – 106, 108 в графе 3.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данном подразделе не учитываются продажи (закупки) по заказам, полученным (переданным) по телефону, факсу, электронной почте.</a:t>
            </a: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строкам 1201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1205 в графе 3 и в графе 4 учитываются продажи (закупки) товаров (работ, услуг) по заказам, переданным (полученным) посредством специальных форм. </a:t>
            </a:r>
          </a:p>
          <a:p>
            <a:pPr indent="449580" algn="l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строке 1207 оценивается удельный вес стоимости закупок (продаж) сырья, товаров (работ, услуг), по заказам, переданным (полученным) Вашей организацией по сети Интернет, другим глобальным информационным сетям (с использованием специализированных форм и системы автоматизированного обмена сообщениями между организациями (EDI-систем) в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отчетном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году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проставляется один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кодов: от1 до 6. </a:t>
            </a:r>
          </a:p>
          <a:p>
            <a:pPr indent="449580" algn="l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Если по всем строкам 1201 – 1206 в графах 3, 4 проставлен код 2, то по строке 1207 графах 3, 4 проставляется код 6.</a:t>
            </a:r>
          </a:p>
          <a:p>
            <a:pPr indent="449580" algn="just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376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l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Раздел 13 заполняют организации, указавшие в строке 101 и/или 102 графе 3 код 1.</a:t>
            </a:r>
          </a:p>
          <a:p>
            <a:pPr indent="450215" algn="l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случае положительного ответа на поставленный вопрос в графе 3 по строкам 1301–1319 проставляется код 1, в противном случае – код 2.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организаций, заполняющих раздел 13, графа 4 должна быть заполнена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обязательно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 случае отсутствия какого-либо специального программного средства (в графе 3 код 2) в графе 4 ставится код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l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случае наличия у Вашей организации российского программного обеспечения в графе 4 по каждой из строк 1301–1319 проставляется код 1, в противном случае – код 2.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89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данный момент актуальная версия </a:t>
            </a:r>
            <a:r>
              <a:rPr lang="en-US" dirty="0"/>
              <a:t>XML </a:t>
            </a:r>
            <a:r>
              <a:rPr lang="ru-RU" dirty="0"/>
              <a:t>шаблона от 01.02.2022 года.  Версию шаблона необходимо обязательно </a:t>
            </a:r>
            <a:r>
              <a:rPr lang="ru-RU" dirty="0" smtClean="0"/>
              <a:t>сверить.</a:t>
            </a:r>
            <a:r>
              <a:rPr lang="ru-RU" baseline="0" dirty="0" smtClean="0"/>
              <a:t> Н</a:t>
            </a:r>
            <a:r>
              <a:rPr lang="ru-RU" dirty="0" smtClean="0"/>
              <a:t>а </a:t>
            </a:r>
            <a:r>
              <a:rPr lang="ru-RU" dirty="0"/>
              <a:t>старых версиях отчет не </a:t>
            </a:r>
            <a:r>
              <a:rPr lang="ru-RU" dirty="0" smtClean="0"/>
              <a:t>загрузится </a:t>
            </a:r>
            <a:r>
              <a:rPr lang="ru-RU" dirty="0"/>
              <a:t>в программу и </a:t>
            </a:r>
            <a:r>
              <a:rPr lang="ru-RU" dirty="0" smtClean="0"/>
              <a:t>ему будет присвоен статус  </a:t>
            </a:r>
            <a:r>
              <a:rPr lang="ru-RU" dirty="0"/>
              <a:t>«</a:t>
            </a:r>
            <a:r>
              <a:rPr lang="ru-RU" b="1" dirty="0"/>
              <a:t>Не принят</a:t>
            </a:r>
            <a:r>
              <a:rPr lang="ru-RU" dirty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197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02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Строку 1320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заполняют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организации, указавшие код 1 в строке 101 и/или 102 графе 3 при строке 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1601 графе 3 &gt; 0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в соответствии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 утверждаемым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Минцифры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России Классификатором программ для электронных вычислительных машин и баз данных на конец отчетного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611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Раздел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 заполняют организации, указавшие код 1 в строке 114 в графе 3. 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строке 1401 – 1405 отражается факт использования отчитывающейся организацией услуг центров обработки данных (далее – ЦОД).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Раздел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 заполняют организации, указавшие код 1 в строке 1404 графе 3.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566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Раздел 16. Численность работников организации на конец отчетного года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Раздел 16 заполняют все отчитывающиеся организации. 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строке 1601 в графе 3 отражается численность работников списочного состава отчитывающейся организации.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Работники состоящие в штате организации по состоянию на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31.12.2021г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(в том числе работники,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находившиеся 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отпусках по беременности и родам, в  отпусках по уходу за ребенком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отчет не включаются данные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численности внешних совместителей и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выполнявших работы по договорам гражданско-правового характера.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разделе 16 пустых строк не должно быть, при отсутствии данных по строке, необходимо проставить 0.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/>
              <a:t>в программе 1С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Строка 1611 ,если не дает поставить 0, то в настройках необходимо отключить автоматический расчет.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86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Раздел 17. Использование средств защиты информации, на конец отчетного года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60. Раздел 17 заполняют организации, указавшие код 1 в строках 101, 102, 104–108 в графе 3.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61. По строкам 1701–1711 в графе 3 указывается код 1, если организация на момент заполнения формы использует соответствующие средства защиты информации; в противном случае – указывается код 2.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122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Раздел 18. Затраты на внедрение и использование цифровых технологий в отчетном году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Разделе 18 организации показывают затраты на внедрение и использование цифровых технологий, произведенные в отчетном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году.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Обращаем Ваше внимание на единицы измерения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показателей этого раздела -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тысячи рублей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строке 1800 проставляется код «1» или «2». Код «2» проставляется если затраты осуществляются головной организацией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117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По строке 1801 в графе 3 организации показывают общие затраты на разработку, приобретение, внедрение и использование цифровых технологий. Данные о затратах представляются за отчетный год. </a:t>
            </a:r>
          </a:p>
          <a:p>
            <a:pPr marL="0" marR="0" lvl="0" indent="4502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Данные строки 1801 графы 3 равны сумме строк 1804 (внутренние Затраты) и 1816(внешние).</a:t>
            </a:r>
          </a:p>
          <a:p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строке 1804 в графе 3 организации показывают внутренние затраты на внедрение и использование цифровых технологий. </a:t>
            </a:r>
            <a:endParaRPr lang="en-US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строки 1809 по строке 1810 в графе 3 отражаются затраты на российское программное обеспечение. </a:t>
            </a:r>
            <a:endParaRPr lang="en-US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 российскому программному обеспечению относятся программы для ЭВМ, изначально разработанные российскими организациями и исключительное право на которые полностью принадлежит российским организациям.</a:t>
            </a:r>
            <a:endParaRPr lang="en-US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строке 1816 в графе 3 учитываются внешние затраты организации на внедрение и использование цифровых технологий.</a:t>
            </a:r>
            <a:endParaRPr lang="en-US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строки 1818 по строке 1819 отражаются затраты на аренду программного обеспечения. Из строки 1819 по строке 1820 выделяются затраты на аренду российского программного обеспечения.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763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l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Разделе 19 отражаются внутренние затраты на внедрение и использование цифровых технологий по источника их финансирования. </a:t>
            </a:r>
            <a:endParaRPr lang="ru-RU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l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Еще раз обращаем Ваше внимание на единицы измерения показателей - тысячи рублей.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l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Данные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строке 1901 должны быть равны данным по строке 1804 и должны быть равны сумме строк 1902, 1903, 1906, 1907.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183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Раздел 20 стр. 2001 гр. 4 заполняют организации, относящиеся или входящие в коды по ОКВЭД2: 26.1, 26.20, 26.30, 26.40, 26.80, 46.51, 46.52, 58.2, 61.10, 61.20, 61.30, 61.90, 62.01, 62.02, 62.03, 62.09, 63.11, 63.12, 95.11, 95.12;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360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строкам 2001–2002 указывается объем отгруженных товаров собственного производства, выполненных услуг собственными силами (без НДС, акцизов и аналогичных обязательных платежей), связанных с ИКТ, за отчетный год юридическим лицам или населению.</a:t>
            </a:r>
          </a:p>
          <a:p>
            <a:pPr indent="450215" algn="l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строкам 2003–2004 указывается продажа товаров, связанных с ИКТ, приобретенных на стороне для перепродажи (без НДС, акцизов и аналогичных обязательных платежей) за отчетный год юридическим лицам или населению.</a:t>
            </a:r>
          </a:p>
          <a:p>
            <a:pPr indent="450215" algn="l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Если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Ваш ВЭД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входит в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вышеперечисленные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то заполнять этот раздел не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нужно.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 этом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никаких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нулей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строкам раздела ставить не нужно.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55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021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Заполняется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случае предоставления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юридическим лицом сводного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отчета по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своим обособленным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подразделениям, расположенным на одной территории субъекта РФ.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этом разделе необходимо перечислить коды ОКПО  всех обособленных подразделений, сведения по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которым включены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данный отчет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80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Узнать нужно ли предоставлять форму Вашей организации можно на нашем сайте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pskovstat.gks.ru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на Главной станице – Получение кодов и списка форм.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этого необходимо ввести там свой ИНН или ОКПО и можно будет увидеть индивидуальный перечень форм для Вашей организации с указанием сроков представления.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Бланк формы,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xml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-шаблон можно посмотреть и скачать в Альбоме статистических форм.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38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Бланк </a:t>
            </a:r>
            <a:r>
              <a:rPr lang="ru-RU" dirty="0" smtClean="0"/>
              <a:t>для отчета за 2021 год утвержден Приказом Росстата от 30 </a:t>
            </a:r>
            <a:r>
              <a:rPr lang="ru-RU" dirty="0"/>
              <a:t>июля 2021г</a:t>
            </a:r>
            <a:r>
              <a:rPr lang="ru-RU" dirty="0" smtClean="0"/>
              <a:t>. № 463 (с изменениями).</a:t>
            </a:r>
            <a:endParaRPr lang="ru-RU" dirty="0"/>
          </a:p>
          <a:p>
            <a:r>
              <a:rPr lang="ru-RU" dirty="0" smtClean="0"/>
              <a:t>Изменения в утвержденный бланк формы внесены Приказом Росстата</a:t>
            </a:r>
            <a:r>
              <a:rPr lang="ru-RU" baseline="0" dirty="0" smtClean="0"/>
              <a:t> от </a:t>
            </a:r>
            <a:r>
              <a:rPr lang="ru-RU" dirty="0" smtClean="0"/>
              <a:t>19 </a:t>
            </a:r>
            <a:r>
              <a:rPr lang="ru-RU" dirty="0"/>
              <a:t>ноября 2021г № </a:t>
            </a:r>
            <a:r>
              <a:rPr lang="ru-RU" dirty="0" smtClean="0"/>
              <a:t>822.  Изменения </a:t>
            </a:r>
            <a:r>
              <a:rPr lang="ru-RU" dirty="0"/>
              <a:t>коснулись разделов: 2, 7 и 12. </a:t>
            </a:r>
          </a:p>
          <a:p>
            <a:r>
              <a:rPr lang="ru-RU" dirty="0"/>
              <a:t>17 декабря 2021г внесены изменения по сроку сдачи отчета.  Срок сдачи формы  с 15 февраля по 1 апреля 2022г.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304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Сведения </a:t>
            </a:r>
            <a:r>
              <a:rPr lang="ru-RU" dirty="0"/>
              <a:t>предоставляют юридические лица, кроме субъектов малого предпринимательства,  практически всех видов деятельности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исключением 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Раздела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(образование)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только код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85.22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85.23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Раздела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(предоставление прочих видов услуг)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только код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Раздел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подлежит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наблюдению (Деятельность домашних хозяйств как работодателей; 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недифференцированная деятельность частных домашних хозяйств по производству товаров и оказанию услуг для собственного потребления);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Раздел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подлежит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наблюдению (деятельность экстерриториальных организаций и органов).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213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Заполненная форма предоставляется в территориальные органы Росстата по месту фактического осуществления деятельности юридического лица.  Форма заполняется  в целом по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юридическому лицу. Возможно предоставление сводного отчета за все обособленные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подразделения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условии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их нахождении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одном конкретном субъекте РФ и назначении ответственного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исполнителя за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предоставление данных.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366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Общая информация (заполняют все отчитывающиеся организации) стр.110,111 остаются пустые. </a:t>
            </a:r>
            <a:r>
              <a:rPr lang="ru-RU" sz="1400" dirty="0">
                <a:solidFill>
                  <a:srgbClr val="203864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(строки 101 – 109, 112 – 122 графа 3) – код 2 (нет);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7. Источники и цели использования технологий сбора, обработки и анализа больших данных в отчетном году (заполняют все отчитывающиеся организации)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(строки 701 – 708 графа 3) – код 5 (не используются)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8. Цели использования технологий искусственного интеллекта в отчетном году (заполняют все отчитывающиеся организации).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(строки 801 – 808 графа 3) – код 5 (не используются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9. Цели использования «облачных» сервисов в отчетном году (заполняют все отчитывающиеся организации).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(строки 901 – 906 графа 3) – код 4 (не используются)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16. Численность работников организации на конец отчетного года (заполняют все отчитывающиеся организации).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(строки 1601 - 1617 графа 3) – 0, по всем строкам, где нет численности.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79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зависимости от того как респондент заполнит Раздел 1, заполняется остальная информация по следующим разделам.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11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заполняют организации, указавшие код 1 хотя бы в одной из строк 101-122 графе 3. 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Разделе отчитывающиеся организации отражают данные о количестве использованной отдельной радиоэлектронной продукции гражданского назначения, из них российского производства, на конец отчетного года.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28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skovstat.gk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osstat.gov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package" Target="../embeddings/_____Microsoft_Excel1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2700" y="3406635"/>
            <a:ext cx="8215586" cy="1787665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заполнения и предоставления первичных статистических данных по форме № 3-информ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«Сведения об использовании цифровых технологий и производстве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ними товаров и услуг» за 2021 год</a:t>
            </a:r>
          </a:p>
          <a:p>
            <a:pPr algn="ctr"/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0264" y="5571577"/>
            <a:ext cx="6294665" cy="695062"/>
          </a:xfrm>
        </p:spPr>
        <p:txBody>
          <a:bodyPr anchor="ctr"/>
          <a:lstStyle/>
          <a:p>
            <a:endParaRPr lang="ru-RU" sz="2000" b="1" dirty="0" smtClean="0">
              <a:solidFill>
                <a:srgbClr val="D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D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F058A54-ED37-406A-9628-B6105E872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8FACF7-DBA6-4A26-ACB4-9098827CF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2320" y="536137"/>
            <a:ext cx="11033760" cy="2328983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Скорость доступа к Интернету по состоянию на момент заполнения формы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FF0000"/>
              </a:solidFill>
            </a:endParaRPr>
          </a:p>
          <a:p>
            <a:pPr marL="808038"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заполняют организации, указавшие код 1 хотя бы в одной из строк 104, 105 в графе 3;</a:t>
            </a:r>
          </a:p>
          <a:p>
            <a:pPr marL="808038"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8038"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организации, указавшие код 2 в строках 104, 105 в графе 3, не заполняют данный раздел.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3 указывается код, соответствующий интервалу максимальной скорости передачи данных для самого быстродействующего канала доступа к сети Интернет соответствующего типа.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2BE748E-33E7-4F14-B6C7-3FB479D96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0896" t="7015" r="21778" b="76148"/>
          <a:stretch/>
        </p:blipFill>
        <p:spPr bwMode="auto">
          <a:xfrm>
            <a:off x="524201" y="3428999"/>
            <a:ext cx="11204447" cy="157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029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F93DFF1-6CCE-489E-AEC4-08784FBBE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621AFA-A073-45CF-955A-AF6D19F9C6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405671" cy="418903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4. Цели использования Интернета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отчетном году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06734A6-9852-41ED-92B3-EE06CEB360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1687112"/>
            <a:ext cx="4272916" cy="3037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8C6C039-EAEA-4DE3-B2CD-EC3DBDE73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4600" y="1687112"/>
            <a:ext cx="4103290" cy="3037288"/>
          </a:xfrm>
        </p:spPr>
        <p:txBody>
          <a:bodyPr/>
          <a:lstStyle/>
          <a:p>
            <a:pPr marL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b="1" spc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заполняют организации, указавшие код 1 хотя бы в одной из строк 104, 105 в графе 3;</a:t>
            </a:r>
          </a:p>
          <a:p>
            <a:pPr marL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800" b="1" spc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b="1" spc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организации, указавшие код 2 в строках 104, 105 в графе 3</a:t>
            </a:r>
            <a:r>
              <a:rPr lang="ru-RU" sz="1800" b="1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заполняют данный раздел.</a:t>
            </a:r>
          </a:p>
          <a:p>
            <a:pPr marL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spc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2348" t="8784" r="40494" b="11056"/>
          <a:stretch/>
        </p:blipFill>
        <p:spPr bwMode="auto">
          <a:xfrm>
            <a:off x="557610" y="1354138"/>
            <a:ext cx="6680773" cy="5001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048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58E3FCC-476A-4003-B87D-D3B5BDBD7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E28D7D-97FE-45AD-9950-F4115EC75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13700" cy="510343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 (продолжение). Удовлетворенность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62F6355-A6E2-46F8-BAF6-45E7B1DF977A}"/>
              </a:ext>
            </a:extLst>
          </p:cNvPr>
          <p:cNvSpPr/>
          <p:nvPr/>
        </p:nvSpPr>
        <p:spPr>
          <a:xfrm>
            <a:off x="1158240" y="1348453"/>
            <a:ext cx="9916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Строку 432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заполняют организации, указавшие код 1 в графе 3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хотя бы в одной из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 424–431;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63EC62E-0859-4CCC-9821-2113D3A7EF53}"/>
              </a:ext>
            </a:extLst>
          </p:cNvPr>
          <p:cNvSpPr/>
          <p:nvPr/>
        </p:nvSpPr>
        <p:spPr>
          <a:xfrm>
            <a:off x="1158240" y="1785333"/>
            <a:ext cx="96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Строку 432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заполняют организации, указавшие код 2  в графе 3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строках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424–431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758A9120-916B-4C1C-992D-4ECEF351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535" t="7434" r="37491" b="80813"/>
          <a:stretch>
            <a:fillRect/>
          </a:stretch>
        </p:blipFill>
        <p:spPr bwMode="auto">
          <a:xfrm>
            <a:off x="935980" y="2368519"/>
            <a:ext cx="10360680" cy="13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E00FE39-CA94-47AF-B3F7-50E100545F93}"/>
              </a:ext>
            </a:extLst>
          </p:cNvPr>
          <p:cNvSpPr/>
          <p:nvPr/>
        </p:nvSpPr>
        <p:spPr>
          <a:xfrm>
            <a:off x="935980" y="3729761"/>
            <a:ext cx="1036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строке 432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графе 3 предлагается указать код удовлетворенности качеством государственных и (или) муниципальных услуг в электронной форме, оказанных Вашей организации.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1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4C184FB-346E-49AB-B344-D47E6C36E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32EE4F-D009-497F-8C90-86C5B2546A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2320" y="668217"/>
            <a:ext cx="10576560" cy="611943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 Функциональность веб-сайта по состоянию на момент заполнения формы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FCD92CE-D7E7-4D3D-8916-6BCA61D8602A}"/>
              </a:ext>
            </a:extLst>
          </p:cNvPr>
          <p:cNvSpPr/>
          <p:nvPr/>
        </p:nvSpPr>
        <p:spPr>
          <a:xfrm>
            <a:off x="1168400" y="1560027"/>
            <a:ext cx="980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заполняют организации, указавшие код 1 в строке 108 в графе 3;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организации, указавшие код 2 в строке 108 в графе 3, не заполняют данный подраздел.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8FD1765-CD3C-4A4D-BF84-E16E1352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287" t="7434" r="37491" b="71667"/>
          <a:stretch>
            <a:fillRect/>
          </a:stretch>
        </p:blipFill>
        <p:spPr bwMode="auto">
          <a:xfrm>
            <a:off x="863692" y="3002560"/>
            <a:ext cx="10464616" cy="21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75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272E4FD-6EE8-4A24-AE65-3460837AE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2E2B03-FA15-44B0-BFB6-7770C1B05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7920" y="536137"/>
            <a:ext cx="10485120" cy="1577143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Цели использования социальных сетей в отчетном году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заполняют организации, указавшие код 1 в строке 112 в графе 3;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организации, указавшие код 2 в строке 112 в графе 3, не заполняют данный подраздел.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841A94B-1201-450C-8F5F-5415E4EFD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535" t="7434" r="37491" b="68148"/>
          <a:stretch>
            <a:fillRect/>
          </a:stretch>
        </p:blipFill>
        <p:spPr bwMode="auto">
          <a:xfrm>
            <a:off x="690880" y="2591835"/>
            <a:ext cx="10740708" cy="25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7272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26F43C2-0684-447C-8DC7-CD71F8CCB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32BDF30-73D8-4265-ACD8-732EBDCD0B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5360" y="536137"/>
            <a:ext cx="10373360" cy="2095303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7. Источники и цели использования технологий сбора, обработки и анализа больших данных в отчетном году (заполняют все отчитывающиеся организации)</a:t>
            </a:r>
          </a:p>
          <a:p>
            <a:pPr marL="893763" lvl="0" indent="95250" fontAlgn="base">
              <a:spcBef>
                <a:spcPct val="0"/>
              </a:spcBef>
              <a:spcAft>
                <a:spcPct val="0"/>
              </a:spcAft>
              <a:tabLst>
                <a:tab pos="893763" algn="l"/>
              </a:tabLst>
            </a:pPr>
            <a:endParaRPr lang="ru-RU" sz="1200" b="1" dirty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0" algn="l"/>
              </a:tabLst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заполняют организации, указавшие код 1 в графе 3 строки 115;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0" algn="l"/>
              </a:tabLst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организации, указавшие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2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графе 3 строки 115, заполняют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701 - 708  графа 3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код 5    (не используются)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0ED464A-A7A4-46F4-8A53-53FFDAB69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249" t="6759" r="36909" b="61107"/>
          <a:stretch>
            <a:fillRect/>
          </a:stretch>
        </p:blipFill>
        <p:spPr bwMode="auto">
          <a:xfrm>
            <a:off x="792480" y="2848203"/>
            <a:ext cx="9563416" cy="275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643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B2A209B-BAA8-4451-87B7-1BF83E243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F927BD-A27A-414E-8949-777E49F46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536137"/>
            <a:ext cx="11033760" cy="2166423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8. Цели использования технологий искусственного интеллекта в отчетном году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(заполняют все отчитывающиеся организации)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</a:endParaRPr>
          </a:p>
          <a:p>
            <a:pPr marL="542925"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организации, указавшие код 1 в строке 116 в графе 3;</a:t>
            </a:r>
          </a:p>
          <a:p>
            <a:pPr marL="542925"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lvl="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организации, указавшие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2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строке 116 в графе 3, заполняют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801 – 808  графа 3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код 5 (не используются).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236AC43-8294-4DF0-B724-5536B59D7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788" t="6327" r="35990" b="49722"/>
          <a:stretch>
            <a:fillRect/>
          </a:stretch>
        </p:blipFill>
        <p:spPr bwMode="auto">
          <a:xfrm>
            <a:off x="808990" y="2621280"/>
            <a:ext cx="10773410" cy="386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2208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BB77B87-2187-4A81-9498-D11E4B2BA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A2F0BA-5D58-4AE2-B843-0DA5F027B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6978" y="536137"/>
            <a:ext cx="10443502" cy="2247703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9. Цели использования «облачных» сервисов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году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(заполняют все отчитывающиеся организации)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заполняют организации, указавшие код 1 в строке 117 в графе 3;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организации, указавшие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2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строке 117 в графе 3, заполняют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901 – 906  графа 3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код 4 (не используются).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E02DF94-4CFF-4BA1-85B7-D8B3F3B9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535" t="6867" r="37491" b="66944"/>
          <a:stretch>
            <a:fillRect/>
          </a:stretch>
        </p:blipFill>
        <p:spPr bwMode="auto">
          <a:xfrm>
            <a:off x="874736" y="3065049"/>
            <a:ext cx="10585743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3704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A1DBB4D-2652-49F7-9E9F-40E18B8F3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80DBB3-C35C-4A9B-A72B-4744F86ECB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4880" y="536137"/>
            <a:ext cx="10332720" cy="1099623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10. Цели использования технологий Интернета вещей в отчетном году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заполняют организации, указавшие код 1 в строке 118 в графе 3;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организации, указавшие код 2 в строке 118 в графе 3, не заполняют данный подраздел.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B0614D1-C73C-4C5B-88B7-0D3B8DB57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646" t="7460" r="38081" b="73611"/>
          <a:stretch>
            <a:fillRect/>
          </a:stretch>
        </p:blipFill>
        <p:spPr bwMode="auto">
          <a:xfrm>
            <a:off x="886857" y="1657708"/>
            <a:ext cx="10510044" cy="18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B75C828-F4E3-4702-90DF-D0425CFEEC0A}"/>
              </a:ext>
            </a:extLst>
          </p:cNvPr>
          <p:cNvSpPr/>
          <p:nvPr/>
        </p:nvSpPr>
        <p:spPr>
          <a:xfrm>
            <a:off x="886857" y="3510007"/>
            <a:ext cx="107015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11. Цели использования технологий радиочастотной идентификации (RFID) в отчетном году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4292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заполняют организации, указавшие код 1 в строке 119 в графе 3;</a:t>
            </a:r>
          </a:p>
          <a:p>
            <a:pPr lvl="0" indent="5429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организации, указавшие код 2 в строке 119 в графе 3, не заполняют данный подраздел.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C89291B0-A75B-44E0-B1D6-C0C24DF10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3228" t="7817" r="38543" b="76466"/>
          <a:stretch>
            <a:fillRect/>
          </a:stretch>
        </p:blipFill>
        <p:spPr bwMode="auto">
          <a:xfrm>
            <a:off x="886857" y="4738875"/>
            <a:ext cx="10648950" cy="161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602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37A217B-D0AE-46BC-82D6-477F84CA0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11F66D-49DB-4A73-8784-47B872E883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137780" cy="2095303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12. Электронные продажи, закупки товаров (работ, услуг) в отчетном году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800" b="1" i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i="1" u="sng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подразделе не учитываются продажи (закупки) по заказам, полученным (переданным)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i="1" u="sng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телефону, факсу, электронной почте.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4E67C8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заполняют организации, указавшие код 1 хотя бы в одной из строк 104 – 106, 108 в графе 3;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организации, указавшие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2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строках 104 – 106, 108 в графе 3, не заполняют данный подраздел.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FF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162" t="9151" r="37199" b="40520"/>
          <a:stretch/>
        </p:blipFill>
        <p:spPr bwMode="auto">
          <a:xfrm>
            <a:off x="1320800" y="2514600"/>
            <a:ext cx="9017000" cy="401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299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7150" y="947442"/>
            <a:ext cx="4927600" cy="3987800"/>
          </a:xfrm>
        </p:spPr>
        <p:txBody>
          <a:bodyPr anchor="t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XML-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шаблона от 01-02-2022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5788479" y="1045030"/>
            <a:ext cx="591910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XML-шаблона обновлена и размещена на сайте: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Псковстата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https://pskovstat.gks.ru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Росстата (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https://rosstat.gov.ru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26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C376BF-FB03-46F6-84C1-9D835BE0A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1D33A9-6BA3-4464-87A7-C53EE4D537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760" y="536137"/>
            <a:ext cx="11277600" cy="1983543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13. Использование специальных программных средств, кроме программных средств общего назначения, в отчетном году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i="1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разделе показывается наличие в организации специальных программных средств для любых типов ЭВМ,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i="1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программных средств общего назначения)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организации, указавшие в строке 101 и/или 102 графе 3 код 1;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указавшие в строке 101 и/или 102 графе 3 код 2, не заполняют данный подраздел.</a:t>
            </a:r>
          </a:p>
          <a:p>
            <a:endParaRPr lang="ru-RU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5E8B8D0F-98D9-48CB-BA82-7213623AD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6667" t="32610" r="12917" b="20717"/>
          <a:stretch>
            <a:fillRect/>
          </a:stretch>
        </p:blipFill>
        <p:spPr bwMode="auto">
          <a:xfrm>
            <a:off x="751522" y="2704961"/>
            <a:ext cx="9852210" cy="361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3159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00F2F3B-860C-47A8-8C20-74EF8A970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ADA2087-5665-49CA-B7C4-D21060B225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0924420" cy="936897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1320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программ для электронных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вычислительных машин и баз данных, на конец отчетного года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/>
          </p:cNvPicPr>
          <p:nvPr/>
        </p:nvPicPr>
        <p:blipFill rotWithShape="1">
          <a:blip r:embed="rId3"/>
          <a:srcRect t="5856" r="8368" b="43265"/>
          <a:stretch/>
        </p:blipFill>
        <p:spPr bwMode="auto">
          <a:xfrm>
            <a:off x="727132" y="1631784"/>
            <a:ext cx="10054596" cy="405629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вал 8"/>
          <p:cNvSpPr/>
          <p:nvPr/>
        </p:nvSpPr>
        <p:spPr>
          <a:xfrm>
            <a:off x="6400800" y="2736850"/>
            <a:ext cx="977900" cy="2159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06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468C774-3D43-47F9-9D0C-B5DC77A55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0F576B-ED1F-4D30-96CB-BBCBFFAF7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5360" y="536137"/>
            <a:ext cx="10434320" cy="1262183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14. Использование услуг центров обработки данных на конец отчетного года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организации, указавшие код 1 в строке 114 в графе 3;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указавшие в строке 114 графе 3 код 2, не заполняют данный подраздел.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5E0FC6A-A98E-4F27-B633-A03F392BC6A5}"/>
              </a:ext>
            </a:extLst>
          </p:cNvPr>
          <p:cNvSpPr/>
          <p:nvPr/>
        </p:nvSpPr>
        <p:spPr>
          <a:xfrm>
            <a:off x="1090047" y="3814617"/>
            <a:ext cx="104343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15.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Возможность оказания услуг по хранению и обработке данных на конец отчетного года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организации, указавшие код 1 в строке 1404 графе 3;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указавшие в строке 1404 графе 3 код 2, не заполняют данный подраздел.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F61D8420-21C7-4FFD-AE6D-F26B9A5C8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788" t="7434" r="40990" b="79515"/>
          <a:stretch>
            <a:fillRect/>
          </a:stretch>
        </p:blipFill>
        <p:spPr bwMode="auto">
          <a:xfrm>
            <a:off x="758103" y="5014946"/>
            <a:ext cx="10766264" cy="138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367" t="8602" r="39363" b="68155"/>
          <a:stretch/>
        </p:blipFill>
        <p:spPr bwMode="auto">
          <a:xfrm>
            <a:off x="758103" y="1798321"/>
            <a:ext cx="10651577" cy="1871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8482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66ACB9-AA1E-4957-BFA5-00BD9DE32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835" t="7843" r="36613" b="37399"/>
          <a:stretch>
            <a:fillRect/>
          </a:stretch>
        </p:blipFill>
        <p:spPr bwMode="auto">
          <a:xfrm>
            <a:off x="1002030" y="1929820"/>
            <a:ext cx="10096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E5F8F5E-63D1-401F-9814-2E7659C62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74C177-5664-40F9-AE71-4AFB7840D6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536137"/>
            <a:ext cx="10779760" cy="1363783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16. Численность работников организации на конец отчетного года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(заполняют все отчитывающиеся организации)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00" dirty="0">
              <a:solidFill>
                <a:prstClr val="black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1601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графе 3 отражается численность работников </a:t>
            </a:r>
            <a:r>
              <a:rPr lang="ru-RU" sz="1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списочного состава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отчитывающейся организации по состоянию на 31.12.2021 г. (аналогично форме № П-4(НЗ) за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2021г.)</a:t>
            </a:r>
          </a:p>
          <a:p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87C97949-E9AB-45E2-A1C1-7BE994777191}"/>
              </a:ext>
            </a:extLst>
          </p:cNvPr>
          <p:cNvSpPr/>
          <p:nvPr/>
        </p:nvSpPr>
        <p:spPr>
          <a:xfrm>
            <a:off x="7505700" y="4485640"/>
            <a:ext cx="584200" cy="17526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8172EC2-FE25-4190-8A34-942007BF61C2}"/>
              </a:ext>
            </a:extLst>
          </p:cNvPr>
          <p:cNvSpPr/>
          <p:nvPr/>
        </p:nvSpPr>
        <p:spPr>
          <a:xfrm>
            <a:off x="1002030" y="6005174"/>
            <a:ext cx="10237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16 пустых строк не должно быть, при отсутствии данных по строке, необходимо проставить 0</a:t>
            </a:r>
          </a:p>
        </p:txBody>
      </p:sp>
    </p:spTree>
    <p:extLst>
      <p:ext uri="{BB962C8B-B14F-4D97-AF65-F5344CB8AC3E}">
        <p14:creationId xmlns:p14="http://schemas.microsoft.com/office/powerpoint/2010/main" val="1646646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1417518-A61B-4322-9349-705998A5F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F8429B-E5D3-43FC-819D-F993EDE6A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6640" y="536137"/>
            <a:ext cx="10830560" cy="1333303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17. Использование средств защиты информации, на конец отчетного года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организации, указавшие код 1 в строках 101, 102, 104–108 в графе 3;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указавшие код 2 в строках 101, 102, 104–108 в графе 3, не заполняют данный подраздел.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936592E-F5E8-4FCC-82B0-B4642363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788" t="7434" r="38492" b="54004"/>
          <a:stretch>
            <a:fillRect/>
          </a:stretch>
        </p:blipFill>
        <p:spPr bwMode="auto">
          <a:xfrm>
            <a:off x="921204" y="2048106"/>
            <a:ext cx="10752636" cy="396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703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D055681-0692-45D6-8349-486BE2FCE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CB15FD-7271-4E6B-B5DF-FC872653C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666100" cy="1191063"/>
          </a:xfrm>
        </p:spPr>
        <p:txBody>
          <a:bodyPr/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Раздел 18. Затраты на внедрение и использование цифровых технологий в отчетном году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 показывают затраты на внедрение и использование цифровых технологий, произведенные в отчетном году 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тыс.руб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162" t="8052" r="32259" b="75293"/>
          <a:stretch/>
        </p:blipFill>
        <p:spPr bwMode="auto">
          <a:xfrm>
            <a:off x="762001" y="1520190"/>
            <a:ext cx="9831606" cy="1480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2258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44600" y="536137"/>
            <a:ext cx="4025900" cy="11596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162" t="9517" r="39805" b="12518"/>
          <a:stretch/>
        </p:blipFill>
        <p:spPr bwMode="auto">
          <a:xfrm>
            <a:off x="876300" y="586937"/>
            <a:ext cx="10071100" cy="5814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7861300" y="4699000"/>
            <a:ext cx="5969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2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C46B9F8-C830-4451-B06D-F52FDFC59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880B27-C923-41E7-8A78-19D01985C0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206" y="536137"/>
            <a:ext cx="10711060" cy="2196903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Раздел 19. Источники финансирования внутренних затрат на внедрение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использование цифровых технологий в отчетном году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indent="446088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внутренние затраты на внедрение и использование цифровых технологий по источникам 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финансирования. </a:t>
            </a:r>
          </a:p>
          <a:p>
            <a:pPr lvl="0" indent="446088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1901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быть равны данным по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1804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должны быть равны сумме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строк 1902, 1903, 1906, 1907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 descr="image002">
            <a:extLst>
              <a:ext uri="{FF2B5EF4-FFF2-40B4-BE49-F238E27FC236}">
                <a16:creationId xmlns:a16="http://schemas.microsoft.com/office/drawing/2014/main" xmlns="" id="{0D2E59CD-C78F-44AB-8F31-261918A6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206" y="3334686"/>
            <a:ext cx="1071106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7731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81452" y="358337"/>
            <a:ext cx="10046948" cy="1210781"/>
          </a:xfrm>
        </p:spPr>
        <p:txBody>
          <a:bodyPr/>
          <a:lstStyle/>
          <a:p>
            <a:pPr lvl="0" algn="ctr"/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Раздел 20. Отгружено (продано) товаров (услуг) сектора информационно-коммуникационных технологий в отчетном 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году</a:t>
            </a:r>
          </a:p>
          <a:p>
            <a:pPr lvl="0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заполняют организации, относящиеся или входящие в коды по ОКВЭД2: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25646"/>
              </p:ext>
            </p:extLst>
          </p:nvPr>
        </p:nvGraphicFramePr>
        <p:xfrm>
          <a:off x="1281452" y="1778000"/>
          <a:ext cx="9998671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Лист" r:id="rId4" imgW="8486926" imgH="4010140" progId="Excel.Sheet.12">
                  <p:embed/>
                </p:oleObj>
              </mc:Choice>
              <mc:Fallback>
                <p:oleObj name="Лист" r:id="rId4" imgW="8486926" imgH="4010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1452" y="1778000"/>
                        <a:ext cx="9998671" cy="436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4031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F8AEA1B-64D1-4FB0-B548-DE3D2A920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FC3361-5E53-4B07-B7DC-283EBFA3F6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536137"/>
            <a:ext cx="10800080" cy="93689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Раздел 20. Отгружено (продано) товаров (услуг) сектора информационно-коммуникационных технологий в отчетном году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265" t="8784" r="17123" b="34481"/>
          <a:stretch/>
        </p:blipFill>
        <p:spPr bwMode="auto">
          <a:xfrm>
            <a:off x="927100" y="1612900"/>
            <a:ext cx="10286999" cy="459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377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102220" y="1907737"/>
            <a:ext cx="2613235" cy="93689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60" y="706900"/>
            <a:ext cx="10047079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79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B66E73C-98A7-4C9B-BB90-356CC80AF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A3FDA22-CCF8-4E3A-A93E-E23B50A40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4560" y="536137"/>
            <a:ext cx="10302240" cy="1363783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Раздел 21. Количество обособленных подразделений</a:t>
            </a:r>
          </a:p>
          <a:p>
            <a:pPr indent="450215" algn="just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заполняется в случае предоставления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юридическим лицом сводного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отчета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всем своим 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обособленным подразделениям, расположенным на одной территории субъекта РФ.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265" t="8968" r="33905" b="72730"/>
          <a:stretch/>
        </p:blipFill>
        <p:spPr bwMode="auto">
          <a:xfrm>
            <a:off x="825500" y="1899920"/>
            <a:ext cx="10312400" cy="2164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1152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11" y="150390"/>
            <a:ext cx="823635" cy="965026"/>
          </a:xfrm>
          <a:prstGeom prst="rect">
            <a:avLst/>
          </a:prstGeom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2F12FA98-5305-3245-830A-C868B05EBF57}"/>
              </a:ext>
            </a:extLst>
          </p:cNvPr>
          <p:cNvSpPr txBox="1"/>
          <p:nvPr/>
        </p:nvSpPr>
        <p:spPr>
          <a:xfrm>
            <a:off x="3429677" y="135198"/>
            <a:ext cx="5349858" cy="1097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sz="320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6081FA1-6EF3-4D68-9A82-A4ECFEC18F20}"/>
              </a:ext>
            </a:extLst>
          </p:cNvPr>
          <p:cNvSpPr/>
          <p:nvPr/>
        </p:nvSpPr>
        <p:spPr>
          <a:xfrm>
            <a:off x="3429676" y="1809348"/>
            <a:ext cx="5267284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Кисенкова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Вячеславовна</a:t>
            </a:r>
          </a:p>
          <a:p>
            <a:pPr lvl="0" algn="ctr">
              <a:spcBef>
                <a:spcPts val="100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специалист-эксперт отдела статистики рыночных услуг, труда, образования, науки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инноваций</a:t>
            </a:r>
          </a:p>
          <a:p>
            <a:pPr lvl="0" algn="ctr">
              <a:spcBef>
                <a:spcPts val="1000"/>
              </a:spcBef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(8112) 79 09 7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P60_KisenkovaLV@gks.ru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890ACF8-3A92-4FE0-840B-FF95ED728739}"/>
              </a:ext>
            </a:extLst>
          </p:cNvPr>
          <p:cNvSpPr/>
          <p:nvPr/>
        </p:nvSpPr>
        <p:spPr>
          <a:xfrm>
            <a:off x="4104640" y="478170"/>
            <a:ext cx="3413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</p:txBody>
      </p:sp>
    </p:spTree>
    <p:extLst>
      <p:ext uri="{BB962C8B-B14F-4D97-AF65-F5344CB8AC3E}">
        <p14:creationId xmlns:p14="http://schemas.microsoft.com/office/powerpoint/2010/main" val="1565216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374900" y="2082800"/>
            <a:ext cx="7823200" cy="1816100"/>
          </a:xfrm>
        </p:spPr>
        <p:txBody>
          <a:bodyPr anchor="ctr"/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6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1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9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10104" b="15690"/>
          <a:stretch/>
        </p:blipFill>
        <p:spPr>
          <a:xfrm>
            <a:off x="398102" y="669536"/>
            <a:ext cx="11138980" cy="587424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288090" y="2928551"/>
            <a:ext cx="2102148" cy="8526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5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1587" t="12327" r="16111" b="2222"/>
          <a:stretch>
            <a:fillRect/>
          </a:stretch>
        </p:blipFill>
        <p:spPr bwMode="auto">
          <a:xfrm>
            <a:off x="2051418" y="283778"/>
            <a:ext cx="8431405" cy="650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599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81893" y="759279"/>
            <a:ext cx="8409214" cy="480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2800" b="1" kern="1400" spc="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наличии у юридического лица обособленных подразделений:</a:t>
            </a:r>
            <a:endParaRPr lang="ru-RU" sz="2800" kern="1400" spc="25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расположенных на одной территории субъекта РФ с юридическим лицом:</a:t>
            </a:r>
            <a:endParaRPr lang="en-US" sz="14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kern="1400" spc="25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</a:rPr>
              <a:t>данные по настоящей форме предоставляются в целом по юридическому лицу, включая данные по этим обособленным подразделениям </a:t>
            </a:r>
            <a:r>
              <a:rPr lang="ru-RU" b="1" kern="1400" spc="25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</a:rPr>
              <a:t>(сводный отчет)</a:t>
            </a:r>
            <a:r>
              <a:rPr lang="en-US" kern="1400" spc="25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b="1" kern="1400" spc="25" dirty="0">
              <a:solidFill>
                <a:srgbClr val="17365D"/>
              </a:solidFill>
              <a:latin typeface="Cambria"/>
              <a:ea typeface="Times New Roman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x-none" sz="1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расположенных на территории разных субъектов РФ с юридическим лицом: </a:t>
            </a:r>
            <a:endParaRPr lang="ru-RU" sz="14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x-none" kern="1400" spc="25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</a:rPr>
              <a:t>данные предоставляются по каждому обособленному подразделению по месту своего нахождения. </a:t>
            </a:r>
            <a:endParaRPr lang="ru-RU" kern="1400" spc="25" dirty="0">
              <a:solidFill>
                <a:srgbClr val="17365D"/>
              </a:solidFill>
              <a:latin typeface="Cambria"/>
              <a:ea typeface="Times New Roman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x-none" b="1" dirty="0">
                <a:latin typeface="Times New Roman"/>
                <a:ea typeface="Calibri"/>
                <a:cs typeface="Times New Roman"/>
              </a:rPr>
              <a:t>При этом возможно предоставление сводного отчета за все обособленные подразделения юридического лица</a:t>
            </a:r>
            <a:r>
              <a:rPr lang="x-none" dirty="0">
                <a:latin typeface="Times New Roman"/>
                <a:ea typeface="Calibri"/>
                <a:cs typeface="Times New Roman"/>
              </a:rPr>
              <a:t>,</a:t>
            </a:r>
            <a:r>
              <a:rPr lang="x-none" sz="900" dirty="0">
                <a:latin typeface="Calibri"/>
                <a:ea typeface="Calibri"/>
                <a:cs typeface="Times New Roman"/>
              </a:rPr>
              <a:t> </a:t>
            </a:r>
            <a:r>
              <a:rPr lang="x-none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осуществляющие деятельность в конкретном субъекте РФ, при условии назначения руководителем юр. лица должностного лица, ответственного за отражение агрегированных данных по этим подразделениям.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x-none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этом случае предоставление отчета закрепляется  за одним из подразделений, определенным в данном субъекте РФ.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16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3B452CB-D0AE-44F2-A879-EE039E80D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1322CF-E054-4CC5-AD3E-650BEFC22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0000" y="536137"/>
            <a:ext cx="10017760" cy="6017063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заполняют все организации (подлежащие наблюдению), вне зависимости от того использовали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цифровые технологии или нет.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явления (нет деятельности)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респондентом направляется подписанный в установленном порядке отчет по форме с заполненным титульным разделом формы, а также значениями по обязательным строкам: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(строки 101 – 109, 112 – 122 графа 3) – код 2 (нет);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(строки 701 – 708 графа 3) – код 5 (не используются);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8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(строки 801 – 808 графа 3) – код 5 (не используются);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9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(строки 901 – 906 графа 3) – код 4 (не используются);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16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(строки 1601 - 1617 графа 3) – 0, по всем строкам, где нет численности.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остальных строках, заполняемых при определенных условиях,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должно указываться никаких значений данных, в том числе нулевых и прочерков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9DC07D3-4DD8-41F7-A6A4-F140830E92DD}"/>
              </a:ext>
            </a:extLst>
          </p:cNvPr>
          <p:cNvSpPr/>
          <p:nvPr/>
        </p:nvSpPr>
        <p:spPr>
          <a:xfrm>
            <a:off x="1341120" y="1259840"/>
            <a:ext cx="9712960" cy="50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8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40C0DC3-5328-4F6F-B2A5-0554D853B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1640FF-75ED-4C73-BC39-DBA3A12E90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0914260" cy="1373943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1. Общая информация (заполняют все отчитывающиеся организации)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В случае положительного ответа на поставленный вопрос в соответствующей графе проставляется код 1, в противном случае в этой графе проставляется код 2. 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035" t="9956" r="38572" b="13067"/>
          <a:stretch/>
        </p:blipFill>
        <p:spPr bwMode="auto">
          <a:xfrm>
            <a:off x="1463744" y="1903644"/>
            <a:ext cx="8571212" cy="4817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370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F1A2F9D-FBE1-41A0-8E1C-1F00A9E0B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BB665BB-E971-4B0C-9C8D-A9CDCD8AC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700" y="536137"/>
            <a:ext cx="11010900" cy="2400103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отдельной радиоэлектронной продукции гражданского назначения на конец отчетного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заполняют организации, указавшие код 1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из строк 101-122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графе 3; </a:t>
            </a:r>
          </a:p>
          <a:p>
            <a:pPr marL="446088"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организации, указавшие код 2 в строке 101 графе 3, не заполняют данный раздел.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строке 201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приводится общее количество ПК, использовавшихся в организации на конец отчетного года.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строку включаются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организацией компьютеры, независимо от того, находятся ли они на балансе организации, взяты в аренду,  в пользование, в распоряжение, поступили безвозмездно, а также получены для производства работ на иных условиях.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414" t="9281" r="12245" b="46241"/>
          <a:stretch/>
        </p:blipFill>
        <p:spPr bwMode="auto">
          <a:xfrm>
            <a:off x="520700" y="2968295"/>
            <a:ext cx="10794953" cy="3431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4556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7643</TotalTime>
  <Words>3391</Words>
  <Application>Microsoft Office PowerPoint</Application>
  <PresentationFormat>Широкоэкранный</PresentationFormat>
  <Paragraphs>286</Paragraphs>
  <Slides>32</Slides>
  <Notes>29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SimSun</vt:lpstr>
      <vt:lpstr>Arial</vt:lpstr>
      <vt:lpstr>Calibri</vt:lpstr>
      <vt:lpstr>Cambria</vt:lpstr>
      <vt:lpstr>Symbol</vt:lpstr>
      <vt:lpstr>Times New Roman</vt:lpstr>
      <vt:lpstr>Wingdings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Кисенкова Людмила Вячеславовна</cp:lastModifiedBy>
  <cp:revision>350</cp:revision>
  <cp:lastPrinted>2022-02-25T08:34:47Z</cp:lastPrinted>
  <dcterms:created xsi:type="dcterms:W3CDTF">2020-03-31T09:31:17Z</dcterms:created>
  <dcterms:modified xsi:type="dcterms:W3CDTF">2022-03-03T14:47:49Z</dcterms:modified>
</cp:coreProperties>
</file>