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00" r:id="rId3"/>
    <p:sldId id="284" r:id="rId4"/>
    <p:sldId id="301" r:id="rId5"/>
    <p:sldId id="314" r:id="rId6"/>
    <p:sldId id="305" r:id="rId7"/>
    <p:sldId id="304" r:id="rId8"/>
    <p:sldId id="302" r:id="rId9"/>
    <p:sldId id="313" r:id="rId10"/>
    <p:sldId id="306" r:id="rId11"/>
    <p:sldId id="308" r:id="rId12"/>
    <p:sldId id="311" r:id="rId13"/>
    <p:sldId id="315" r:id="rId14"/>
    <p:sldId id="312" r:id="rId15"/>
    <p:sldId id="297" r:id="rId16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FFC33E"/>
    <a:srgbClr val="FFC32D"/>
    <a:srgbClr val="283583"/>
    <a:srgbClr val="DEDEDE"/>
    <a:srgbClr val="4FAF4F"/>
    <a:srgbClr val="529FD8"/>
    <a:srgbClr val="E0002B"/>
    <a:srgbClr val="7F7F7F"/>
    <a:srgbClr val="D7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338" autoAdjust="0"/>
    <p:restoredTop sz="98901" autoAdjust="0"/>
  </p:normalViewPr>
  <p:slideViewPr>
    <p:cSldViewPr snapToGrid="0" snapToObjects="1">
      <p:cViewPr>
        <p:scale>
          <a:sx n="100" d="100"/>
          <a:sy n="100" d="100"/>
        </p:scale>
        <p:origin x="-1704" y="-432"/>
      </p:cViewPr>
      <p:guideLst>
        <p:guide orient="horz" pos="436"/>
        <p:guide orient="horz" pos="3725"/>
        <p:guide orient="horz" pos="845"/>
        <p:guide pos="1436"/>
        <p:guide pos="282"/>
        <p:guide pos="2593"/>
        <p:guide pos="846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2196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71025-DA25-4202-81CC-7445CA48083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9BDC9-DCDD-4EE5-9C28-ED800364374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Коллективные средства размещения</a:t>
          </a:r>
          <a:endParaRPr lang="ru-RU" dirty="0"/>
        </a:p>
      </dgm:t>
    </dgm:pt>
    <dgm:pt modelId="{948566D4-2B2E-4162-8AB9-3BA4905E0597}" type="parTrans" cxnId="{61BBE8F6-6F4E-48DC-98DB-6B16D02D9EF6}">
      <dgm:prSet/>
      <dgm:spPr/>
      <dgm:t>
        <a:bodyPr/>
        <a:lstStyle/>
        <a:p>
          <a:endParaRPr lang="ru-RU"/>
        </a:p>
      </dgm:t>
    </dgm:pt>
    <dgm:pt modelId="{E7A24580-6038-4726-8551-1313E54F4156}" type="sibTrans" cxnId="{61BBE8F6-6F4E-48DC-98DB-6B16D02D9EF6}">
      <dgm:prSet/>
      <dgm:spPr/>
      <dgm:t>
        <a:bodyPr/>
        <a:lstStyle/>
        <a:p>
          <a:endParaRPr lang="ru-RU"/>
        </a:p>
      </dgm:t>
    </dgm:pt>
    <dgm:pt modelId="{BF6268FA-5FCC-49F5-B55F-A61B2E3147F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50" b="1" dirty="0" smtClean="0">
              <a:solidFill>
                <a:schemeClr val="tx2"/>
              </a:solidFill>
            </a:rPr>
            <a:t>Гостиницы и аналогичные им коллективные средства размещения </a:t>
          </a:r>
          <a:endParaRPr lang="ru-RU" sz="1050" b="1" dirty="0">
            <a:solidFill>
              <a:schemeClr val="tx2"/>
            </a:solidFill>
          </a:endParaRPr>
        </a:p>
      </dgm:t>
    </dgm:pt>
    <dgm:pt modelId="{4F97EDC6-8FE4-49C3-AB81-29D4A131ABFB}" type="parTrans" cxnId="{920C21C7-791F-42E2-8698-C4B37E2165BC}">
      <dgm:prSet/>
      <dgm:spPr/>
      <dgm:t>
        <a:bodyPr/>
        <a:lstStyle/>
        <a:p>
          <a:endParaRPr lang="ru-RU"/>
        </a:p>
      </dgm:t>
    </dgm:pt>
    <dgm:pt modelId="{B01C6C80-41E0-4CD4-8189-7FD8866C6738}" type="sibTrans" cxnId="{920C21C7-791F-42E2-8698-C4B37E2165BC}">
      <dgm:prSet/>
      <dgm:spPr/>
      <dgm:t>
        <a:bodyPr/>
        <a:lstStyle/>
        <a:p>
          <a:endParaRPr lang="ru-RU"/>
        </a:p>
      </dgm:t>
    </dgm:pt>
    <dgm:pt modelId="{904D492A-9651-4EB0-9EDD-8F3CA4EA332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Гостиницы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5DB2D-88EB-424A-B1FE-1642180D092A}" type="parTrans" cxnId="{BFA6BD55-C915-4D7C-B535-AE75BC32DB1C}">
      <dgm:prSet/>
      <dgm:spPr/>
      <dgm:t>
        <a:bodyPr/>
        <a:lstStyle/>
        <a:p>
          <a:endParaRPr lang="ru-RU"/>
        </a:p>
      </dgm:t>
    </dgm:pt>
    <dgm:pt modelId="{810E12E0-AAA6-49A2-AFE4-C5A582C3E420}" type="sibTrans" cxnId="{BFA6BD55-C915-4D7C-B535-AE75BC32DB1C}">
      <dgm:prSet/>
      <dgm:spPr/>
      <dgm:t>
        <a:bodyPr/>
        <a:lstStyle/>
        <a:p>
          <a:endParaRPr lang="ru-RU"/>
        </a:p>
      </dgm:t>
    </dgm:pt>
    <dgm:pt modelId="{BC36E287-18C4-457C-8BF7-23688F5B177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Мотели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DFD42-2715-47A5-AF71-F5BCD6D652A0}" type="parTrans" cxnId="{825D7004-E8AA-4348-B750-7C7371706033}">
      <dgm:prSet/>
      <dgm:spPr/>
      <dgm:t>
        <a:bodyPr/>
        <a:lstStyle/>
        <a:p>
          <a:endParaRPr lang="ru-RU"/>
        </a:p>
      </dgm:t>
    </dgm:pt>
    <dgm:pt modelId="{D68A0131-1FBC-4EB0-AEBE-A24B4251E36B}" type="sibTrans" cxnId="{825D7004-E8AA-4348-B750-7C7371706033}">
      <dgm:prSet/>
      <dgm:spPr/>
      <dgm:t>
        <a:bodyPr/>
        <a:lstStyle/>
        <a:p>
          <a:endParaRPr lang="ru-RU"/>
        </a:p>
      </dgm:t>
    </dgm:pt>
    <dgm:pt modelId="{90D59C33-DDF3-466F-BD24-66861254FB7A}">
      <dgm:prSet phldrT="[Текст]"/>
      <dgm:spPr>
        <a:solidFill>
          <a:srgbClr val="FFC33E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Специализированные коллективные средства размещения 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A37B5-3BED-430D-8D36-60F859ED2410}" type="parTrans" cxnId="{B3EA742B-82B9-4EC1-90F4-7637C822FAF9}">
      <dgm:prSet/>
      <dgm:spPr/>
      <dgm:t>
        <a:bodyPr/>
        <a:lstStyle/>
        <a:p>
          <a:endParaRPr lang="ru-RU"/>
        </a:p>
      </dgm:t>
    </dgm:pt>
    <dgm:pt modelId="{C4BF011D-6723-4700-8C0F-CD80509472E7}" type="sibTrans" cxnId="{B3EA742B-82B9-4EC1-90F4-7637C822FAF9}">
      <dgm:prSet/>
      <dgm:spPr/>
      <dgm:t>
        <a:bodyPr/>
        <a:lstStyle/>
        <a:p>
          <a:endParaRPr lang="ru-RU"/>
        </a:p>
      </dgm:t>
    </dgm:pt>
    <dgm:pt modelId="{E5FC7C88-8E05-46C6-A195-927D496823F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Санаторно-курортные организации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0AC15-C7C6-4F9C-8DAB-B4797599106C}" type="parTrans" cxnId="{5DCC119E-8B23-4974-90E5-304C588B6EE5}">
      <dgm:prSet/>
      <dgm:spPr/>
      <dgm:t>
        <a:bodyPr/>
        <a:lstStyle/>
        <a:p>
          <a:endParaRPr lang="ru-RU"/>
        </a:p>
      </dgm:t>
    </dgm:pt>
    <dgm:pt modelId="{0D8D1BC3-A145-44F0-B9DD-48343809BCB3}" type="sibTrans" cxnId="{5DCC119E-8B23-4974-90E5-304C588B6EE5}">
      <dgm:prSet/>
      <dgm:spPr/>
      <dgm:t>
        <a:bodyPr/>
        <a:lstStyle/>
        <a:p>
          <a:endParaRPr lang="ru-RU"/>
        </a:p>
      </dgm:t>
    </dgm:pt>
    <dgm:pt modelId="{21DFF7D6-6875-4CC7-9A47-E6E782559435}">
      <dgm:prSet/>
      <dgm:spPr>
        <a:solidFill>
          <a:srgbClr val="FFC000"/>
        </a:solidFill>
      </dgm:spPr>
      <dgm:t>
        <a:bodyPr/>
        <a:lstStyle/>
        <a:p>
          <a:r>
            <a:rPr lang="ru-RU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 отдыха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2F07D-94BC-4552-9ABE-4B64A65D5973}" type="parTrans" cxnId="{C86EAFBC-251E-44F7-A7BE-9C1901A5E7AE}">
      <dgm:prSet/>
      <dgm:spPr/>
      <dgm:t>
        <a:bodyPr/>
        <a:lstStyle/>
        <a:p>
          <a:endParaRPr lang="ru-RU"/>
        </a:p>
      </dgm:t>
    </dgm:pt>
    <dgm:pt modelId="{E9421520-3330-4B1A-A28F-74CB6DB5A042}" type="sibTrans" cxnId="{C86EAFBC-251E-44F7-A7BE-9C1901A5E7AE}">
      <dgm:prSet/>
      <dgm:spPr/>
      <dgm:t>
        <a:bodyPr/>
        <a:lstStyle/>
        <a:p>
          <a:endParaRPr lang="ru-RU"/>
        </a:p>
      </dgm:t>
    </dgm:pt>
    <dgm:pt modelId="{A5FDCDE8-C0A1-46B0-923D-6E458F78232F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Хостелы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C2E01-4475-49F9-A5CD-A800C84AE68C}" type="parTrans" cxnId="{83355D59-F1E6-4256-9A98-2DDD96498F83}">
      <dgm:prSet/>
      <dgm:spPr/>
      <dgm:t>
        <a:bodyPr/>
        <a:lstStyle/>
        <a:p>
          <a:endParaRPr lang="ru-RU"/>
        </a:p>
      </dgm:t>
    </dgm:pt>
    <dgm:pt modelId="{5386FA26-6F26-424A-BF0B-F51A4CDAC0E0}" type="sibTrans" cxnId="{83355D59-F1E6-4256-9A98-2DDD96498F83}">
      <dgm:prSet/>
      <dgm:spPr/>
      <dgm:t>
        <a:bodyPr/>
        <a:lstStyle/>
        <a:p>
          <a:endParaRPr lang="ru-RU"/>
        </a:p>
      </dgm:t>
    </dgm:pt>
    <dgm:pt modelId="{9170799C-73AD-4D5F-9B8B-9AB25075D8BF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Туристские базы 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EB682-D128-4AE9-909C-41076C1520A9}" type="sibTrans" cxnId="{B0A239FE-B39D-4420-9A93-5D7AEB0D54B6}">
      <dgm:prSet/>
      <dgm:spPr/>
      <dgm:t>
        <a:bodyPr/>
        <a:lstStyle/>
        <a:p>
          <a:endParaRPr lang="ru-RU"/>
        </a:p>
      </dgm:t>
    </dgm:pt>
    <dgm:pt modelId="{49EBDEF0-3005-417D-9D4E-8C2657E0C2E9}" type="parTrans" cxnId="{B0A239FE-B39D-4420-9A93-5D7AEB0D54B6}">
      <dgm:prSet/>
      <dgm:spPr/>
      <dgm:t>
        <a:bodyPr/>
        <a:lstStyle/>
        <a:p>
          <a:endParaRPr lang="ru-RU"/>
        </a:p>
      </dgm:t>
    </dgm:pt>
    <dgm:pt modelId="{3D2A54A1-2CA5-4AF5-A0EB-F3B07E46B53F}" type="pres">
      <dgm:prSet presAssocID="{D8671025-DA25-4202-81CC-7445CA4808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2624A-3CC8-4FDF-852D-D765BB15DBF3}" type="pres">
      <dgm:prSet presAssocID="{94D9BDC9-DCDD-4EE5-9C28-ED8003643747}" presName="root1" presStyleCnt="0"/>
      <dgm:spPr/>
    </dgm:pt>
    <dgm:pt modelId="{C6A42F25-0FF4-47D1-87BB-F6422C43FB2F}" type="pres">
      <dgm:prSet presAssocID="{94D9BDC9-DCDD-4EE5-9C28-ED8003643747}" presName="LevelOneTextNode" presStyleLbl="node0" presStyleIdx="0" presStyleCnt="1" custScaleX="163248" custScaleY="131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98C6D-F3D6-4410-8164-F069660F63CC}" type="pres">
      <dgm:prSet presAssocID="{94D9BDC9-DCDD-4EE5-9C28-ED8003643747}" presName="level2hierChild" presStyleCnt="0"/>
      <dgm:spPr/>
    </dgm:pt>
    <dgm:pt modelId="{BB76606B-2B43-4022-8FFA-E3D90C10671B}" type="pres">
      <dgm:prSet presAssocID="{4F97EDC6-8FE4-49C3-AB81-29D4A131ABF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CE87746-3B19-46D8-9218-4DF41967DBE8}" type="pres">
      <dgm:prSet presAssocID="{4F97EDC6-8FE4-49C3-AB81-29D4A131ABF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542BF1D-E172-4BBB-A59B-8BD4C7413B05}" type="pres">
      <dgm:prSet presAssocID="{BF6268FA-5FCC-49F5-B55F-A61B2E3147F4}" presName="root2" presStyleCnt="0"/>
      <dgm:spPr/>
    </dgm:pt>
    <dgm:pt modelId="{AF92900F-F6EA-464D-9315-992623F3E762}" type="pres">
      <dgm:prSet presAssocID="{BF6268FA-5FCC-49F5-B55F-A61B2E3147F4}" presName="LevelTwoTextNode" presStyleLbl="node2" presStyleIdx="0" presStyleCnt="2" custScaleX="136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88B2B-1D81-4822-86C9-83CD89C457AE}" type="pres">
      <dgm:prSet presAssocID="{BF6268FA-5FCC-49F5-B55F-A61B2E3147F4}" presName="level3hierChild" presStyleCnt="0"/>
      <dgm:spPr/>
    </dgm:pt>
    <dgm:pt modelId="{4312CC6C-7341-4AD6-BC89-F1E413C9985D}" type="pres">
      <dgm:prSet presAssocID="{86A5DB2D-88EB-424A-B1FE-1642180D092A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E28514C7-1016-4704-9146-79E0154933A9}" type="pres">
      <dgm:prSet presAssocID="{86A5DB2D-88EB-424A-B1FE-1642180D092A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371D981-F7CB-4F84-8283-2A17DF023FF4}" type="pres">
      <dgm:prSet presAssocID="{904D492A-9651-4EB0-9EDD-8F3CA4EA3320}" presName="root2" presStyleCnt="0"/>
      <dgm:spPr/>
    </dgm:pt>
    <dgm:pt modelId="{7D83C013-D3A4-4BE8-A12C-77097DA7C6EB}" type="pres">
      <dgm:prSet presAssocID="{904D492A-9651-4EB0-9EDD-8F3CA4EA3320}" presName="LevelTwoTextNode" presStyleLbl="node3" presStyleIdx="0" presStyleCnt="6" custScaleX="162774" custLinFactNeighborX="68352" custLinFactNeighborY="-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11383-9E16-4466-ACAA-7A6673BFA09B}" type="pres">
      <dgm:prSet presAssocID="{904D492A-9651-4EB0-9EDD-8F3CA4EA3320}" presName="level3hierChild" presStyleCnt="0"/>
      <dgm:spPr/>
    </dgm:pt>
    <dgm:pt modelId="{34CE8699-EDD1-4A9A-8DA4-C1531A42AC25}" type="pres">
      <dgm:prSet presAssocID="{C29DFD42-2715-47A5-AF71-F5BCD6D652A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D588506A-2188-494B-A9A5-AED0109C3AF7}" type="pres">
      <dgm:prSet presAssocID="{C29DFD42-2715-47A5-AF71-F5BCD6D652A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85928BC3-5FB1-43D4-953E-DD1EA38F66CF}" type="pres">
      <dgm:prSet presAssocID="{BC36E287-18C4-457C-8BF7-23688F5B177C}" presName="root2" presStyleCnt="0"/>
      <dgm:spPr/>
    </dgm:pt>
    <dgm:pt modelId="{FF2E97E2-9048-4820-A65A-8FE8B8246ED8}" type="pres">
      <dgm:prSet presAssocID="{BC36E287-18C4-457C-8BF7-23688F5B177C}" presName="LevelTwoTextNode" presStyleLbl="node3" presStyleIdx="1" presStyleCnt="6" custScaleX="165544" custLinFactNeighborX="93306" custLinFactNeighborY="-5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677A7-E2EB-4A51-933E-FEBF78E96634}" type="pres">
      <dgm:prSet presAssocID="{BC36E287-18C4-457C-8BF7-23688F5B177C}" presName="level3hierChild" presStyleCnt="0"/>
      <dgm:spPr/>
    </dgm:pt>
    <dgm:pt modelId="{8C16E284-F8A4-46B9-8726-74C526C646AD}" type="pres">
      <dgm:prSet presAssocID="{C56C2E01-4475-49F9-A5CD-A800C84AE68C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50EEE36E-95AD-45F2-99D5-9F487CFBFCD9}" type="pres">
      <dgm:prSet presAssocID="{C56C2E01-4475-49F9-A5CD-A800C84AE68C}" presName="connTx" presStyleLbl="parChTrans1D3" presStyleIdx="2" presStyleCnt="6"/>
      <dgm:spPr/>
      <dgm:t>
        <a:bodyPr/>
        <a:lstStyle/>
        <a:p>
          <a:endParaRPr lang="ru-RU"/>
        </a:p>
      </dgm:t>
    </dgm:pt>
    <dgm:pt modelId="{409F7717-FCDF-487F-8740-D3C8CC876FE9}" type="pres">
      <dgm:prSet presAssocID="{A5FDCDE8-C0A1-46B0-923D-6E458F78232F}" presName="root2" presStyleCnt="0"/>
      <dgm:spPr/>
    </dgm:pt>
    <dgm:pt modelId="{FDDB6449-B047-4F2F-9BC1-E8818DBAC144}" type="pres">
      <dgm:prSet presAssocID="{A5FDCDE8-C0A1-46B0-923D-6E458F78232F}" presName="LevelTwoTextNode" presStyleLbl="node3" presStyleIdx="2" presStyleCnt="6" custScaleX="167863" custLinFactNeighborX="67807" custLinFactNeighborY="-4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9859EF-C715-43F3-9546-76FB1EC49FEC}" type="pres">
      <dgm:prSet presAssocID="{A5FDCDE8-C0A1-46B0-923D-6E458F78232F}" presName="level3hierChild" presStyleCnt="0"/>
      <dgm:spPr/>
    </dgm:pt>
    <dgm:pt modelId="{6EC8FFBB-4D6C-4422-AD38-0C03D71050A1}" type="pres">
      <dgm:prSet presAssocID="{121A37B5-3BED-430D-8D36-60F859ED241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FB6D4D1-6AED-4641-9D34-3A2D45453025}" type="pres">
      <dgm:prSet presAssocID="{121A37B5-3BED-430D-8D36-60F859ED241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BD5945A-5CDC-4ACC-8CA8-C54CF72D62A7}" type="pres">
      <dgm:prSet presAssocID="{90D59C33-DDF3-466F-BD24-66861254FB7A}" presName="root2" presStyleCnt="0"/>
      <dgm:spPr/>
    </dgm:pt>
    <dgm:pt modelId="{ED123D6C-51DB-4AEB-A24D-D057737DC0F8}" type="pres">
      <dgm:prSet presAssocID="{90D59C33-DDF3-466F-BD24-66861254FB7A}" presName="LevelTwoTextNode" presStyleLbl="node2" presStyleIdx="1" presStyleCnt="2" custScaleX="139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43E0E8-5393-4671-8628-0D0C086DA617}" type="pres">
      <dgm:prSet presAssocID="{90D59C33-DDF3-466F-BD24-66861254FB7A}" presName="level3hierChild" presStyleCnt="0"/>
      <dgm:spPr/>
    </dgm:pt>
    <dgm:pt modelId="{5756538F-F692-4B5C-9799-FE05E33F06EB}" type="pres">
      <dgm:prSet presAssocID="{2AB0AC15-C7C6-4F9C-8DAB-B4797599106C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EBA96AA-D7A3-42DA-ADD4-A7FBECCBEBDF}" type="pres">
      <dgm:prSet presAssocID="{2AB0AC15-C7C6-4F9C-8DAB-B4797599106C}" presName="connTx" presStyleLbl="parChTrans1D3" presStyleIdx="3" presStyleCnt="6"/>
      <dgm:spPr/>
      <dgm:t>
        <a:bodyPr/>
        <a:lstStyle/>
        <a:p>
          <a:endParaRPr lang="ru-RU"/>
        </a:p>
      </dgm:t>
    </dgm:pt>
    <dgm:pt modelId="{9B0D2621-4469-409C-984E-56708097BAC0}" type="pres">
      <dgm:prSet presAssocID="{E5FC7C88-8E05-46C6-A195-927D496823FE}" presName="root2" presStyleCnt="0"/>
      <dgm:spPr/>
    </dgm:pt>
    <dgm:pt modelId="{F3507AFB-18F7-4FA9-AD0A-12A1088B67F2}" type="pres">
      <dgm:prSet presAssocID="{E5FC7C88-8E05-46C6-A195-927D496823FE}" presName="LevelTwoTextNode" presStyleLbl="node3" presStyleIdx="3" presStyleCnt="6" custScaleX="162428" custLinFactNeighborX="66597" custLinFactNeighborY="-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ECBA1-FD2C-4804-B2FF-B019721D0FAF}" type="pres">
      <dgm:prSet presAssocID="{E5FC7C88-8E05-46C6-A195-927D496823FE}" presName="level3hierChild" presStyleCnt="0"/>
      <dgm:spPr/>
    </dgm:pt>
    <dgm:pt modelId="{4F45547A-EC64-4DC2-83B5-D2A40068D3F5}" type="pres">
      <dgm:prSet presAssocID="{EA02F07D-94BC-4552-9ABE-4B64A65D5973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5D8E4F7D-AF15-4C33-83BA-ACD76FDA6993}" type="pres">
      <dgm:prSet presAssocID="{EA02F07D-94BC-4552-9ABE-4B64A65D5973}" presName="connTx" presStyleLbl="parChTrans1D3" presStyleIdx="4" presStyleCnt="6"/>
      <dgm:spPr/>
      <dgm:t>
        <a:bodyPr/>
        <a:lstStyle/>
        <a:p>
          <a:endParaRPr lang="ru-RU"/>
        </a:p>
      </dgm:t>
    </dgm:pt>
    <dgm:pt modelId="{7A084069-7E0D-4A9D-8469-2B2D9A112A9B}" type="pres">
      <dgm:prSet presAssocID="{21DFF7D6-6875-4CC7-9A47-E6E782559435}" presName="root2" presStyleCnt="0"/>
      <dgm:spPr/>
    </dgm:pt>
    <dgm:pt modelId="{FC3F00BB-C54F-4A19-812D-6DF5637EABEB}" type="pres">
      <dgm:prSet presAssocID="{21DFF7D6-6875-4CC7-9A47-E6E782559435}" presName="LevelTwoTextNode" presStyleLbl="node3" presStyleIdx="4" presStyleCnt="6" custScaleX="163711" custLinFactNeighborX="68352" custLinFactNeighborY="-6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7AD34-D0CE-4A39-92BB-ACE962C16BB0}" type="pres">
      <dgm:prSet presAssocID="{21DFF7D6-6875-4CC7-9A47-E6E782559435}" presName="level3hierChild" presStyleCnt="0"/>
      <dgm:spPr/>
    </dgm:pt>
    <dgm:pt modelId="{B8F45CD6-2813-4AC5-8818-D649170758CF}" type="pres">
      <dgm:prSet presAssocID="{49EBDEF0-3005-417D-9D4E-8C2657E0C2E9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4A78E667-7374-4F1A-832B-94C102F0B7D5}" type="pres">
      <dgm:prSet presAssocID="{49EBDEF0-3005-417D-9D4E-8C2657E0C2E9}" presName="connTx" presStyleLbl="parChTrans1D3" presStyleIdx="5" presStyleCnt="6"/>
      <dgm:spPr/>
      <dgm:t>
        <a:bodyPr/>
        <a:lstStyle/>
        <a:p>
          <a:endParaRPr lang="ru-RU"/>
        </a:p>
      </dgm:t>
    </dgm:pt>
    <dgm:pt modelId="{BE514C04-EF30-4A9A-BF19-A5AB524C942C}" type="pres">
      <dgm:prSet presAssocID="{9170799C-73AD-4D5F-9B8B-9AB25075D8BF}" presName="root2" presStyleCnt="0"/>
      <dgm:spPr/>
    </dgm:pt>
    <dgm:pt modelId="{A68A69FB-829E-4336-A98E-3D21D1104696}" type="pres">
      <dgm:prSet presAssocID="{9170799C-73AD-4D5F-9B8B-9AB25075D8BF}" presName="LevelTwoTextNode" presStyleLbl="node3" presStyleIdx="5" presStyleCnt="6" custScaleX="163703" custScaleY="96400" custLinFactNeighborX="73250" custLinFactNeighborY="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23105-5920-4D1E-BD03-4AC8E78CD440}" type="pres">
      <dgm:prSet presAssocID="{9170799C-73AD-4D5F-9B8B-9AB25075D8BF}" presName="level3hierChild" presStyleCnt="0"/>
      <dgm:spPr/>
    </dgm:pt>
  </dgm:ptLst>
  <dgm:cxnLst>
    <dgm:cxn modelId="{D58A71DC-7560-45C3-99F3-FD9078BC1C6C}" type="presOf" srcId="{C56C2E01-4475-49F9-A5CD-A800C84AE68C}" destId="{50EEE36E-95AD-45F2-99D5-9F487CFBFCD9}" srcOrd="1" destOrd="0" presId="urn:microsoft.com/office/officeart/2005/8/layout/hierarchy2"/>
    <dgm:cxn modelId="{FBE261D3-344D-476F-AB90-BAB737F13071}" type="presOf" srcId="{D8671025-DA25-4202-81CC-7445CA480830}" destId="{3D2A54A1-2CA5-4AF5-A0EB-F3B07E46B53F}" srcOrd="0" destOrd="0" presId="urn:microsoft.com/office/officeart/2005/8/layout/hierarchy2"/>
    <dgm:cxn modelId="{61BBE8F6-6F4E-48DC-98DB-6B16D02D9EF6}" srcId="{D8671025-DA25-4202-81CC-7445CA480830}" destId="{94D9BDC9-DCDD-4EE5-9C28-ED8003643747}" srcOrd="0" destOrd="0" parTransId="{948566D4-2B2E-4162-8AB9-3BA4905E0597}" sibTransId="{E7A24580-6038-4726-8551-1313E54F4156}"/>
    <dgm:cxn modelId="{EB5DFDD5-96B6-4539-913F-0AB609AECD01}" type="presOf" srcId="{EA02F07D-94BC-4552-9ABE-4B64A65D5973}" destId="{4F45547A-EC64-4DC2-83B5-D2A40068D3F5}" srcOrd="0" destOrd="0" presId="urn:microsoft.com/office/officeart/2005/8/layout/hierarchy2"/>
    <dgm:cxn modelId="{C86EAFBC-251E-44F7-A7BE-9C1901A5E7AE}" srcId="{90D59C33-DDF3-466F-BD24-66861254FB7A}" destId="{21DFF7D6-6875-4CC7-9A47-E6E782559435}" srcOrd="1" destOrd="0" parTransId="{EA02F07D-94BC-4552-9ABE-4B64A65D5973}" sibTransId="{E9421520-3330-4B1A-A28F-74CB6DB5A042}"/>
    <dgm:cxn modelId="{774F9526-9961-4F37-935C-FC61A26CECF5}" type="presOf" srcId="{90D59C33-DDF3-466F-BD24-66861254FB7A}" destId="{ED123D6C-51DB-4AEB-A24D-D057737DC0F8}" srcOrd="0" destOrd="0" presId="urn:microsoft.com/office/officeart/2005/8/layout/hierarchy2"/>
    <dgm:cxn modelId="{BFA6BD55-C915-4D7C-B535-AE75BC32DB1C}" srcId="{BF6268FA-5FCC-49F5-B55F-A61B2E3147F4}" destId="{904D492A-9651-4EB0-9EDD-8F3CA4EA3320}" srcOrd="0" destOrd="0" parTransId="{86A5DB2D-88EB-424A-B1FE-1642180D092A}" sibTransId="{810E12E0-AAA6-49A2-AFE4-C5A582C3E420}"/>
    <dgm:cxn modelId="{B3EA742B-82B9-4EC1-90F4-7637C822FAF9}" srcId="{94D9BDC9-DCDD-4EE5-9C28-ED8003643747}" destId="{90D59C33-DDF3-466F-BD24-66861254FB7A}" srcOrd="1" destOrd="0" parTransId="{121A37B5-3BED-430D-8D36-60F859ED2410}" sibTransId="{C4BF011D-6723-4700-8C0F-CD80509472E7}"/>
    <dgm:cxn modelId="{82D4327D-2BB9-46D4-9FC0-721E6AA4CD37}" type="presOf" srcId="{121A37B5-3BED-430D-8D36-60F859ED2410}" destId="{6EC8FFBB-4D6C-4422-AD38-0C03D71050A1}" srcOrd="0" destOrd="0" presId="urn:microsoft.com/office/officeart/2005/8/layout/hierarchy2"/>
    <dgm:cxn modelId="{F43EA6B6-E533-430E-9AA0-ADACB618CF94}" type="presOf" srcId="{EA02F07D-94BC-4552-9ABE-4B64A65D5973}" destId="{5D8E4F7D-AF15-4C33-83BA-ACD76FDA6993}" srcOrd="1" destOrd="0" presId="urn:microsoft.com/office/officeart/2005/8/layout/hierarchy2"/>
    <dgm:cxn modelId="{24CA5D5C-1456-4080-88FE-D8DEA6EAF37E}" type="presOf" srcId="{49EBDEF0-3005-417D-9D4E-8C2657E0C2E9}" destId="{B8F45CD6-2813-4AC5-8818-D649170758CF}" srcOrd="0" destOrd="0" presId="urn:microsoft.com/office/officeart/2005/8/layout/hierarchy2"/>
    <dgm:cxn modelId="{B3A7108A-8B94-411B-A66C-8DC9CF875794}" type="presOf" srcId="{9170799C-73AD-4D5F-9B8B-9AB25075D8BF}" destId="{A68A69FB-829E-4336-A98E-3D21D1104696}" srcOrd="0" destOrd="0" presId="urn:microsoft.com/office/officeart/2005/8/layout/hierarchy2"/>
    <dgm:cxn modelId="{6BBEFB37-A283-41E5-A104-FDF81A6C8AC9}" type="presOf" srcId="{E5FC7C88-8E05-46C6-A195-927D496823FE}" destId="{F3507AFB-18F7-4FA9-AD0A-12A1088B67F2}" srcOrd="0" destOrd="0" presId="urn:microsoft.com/office/officeart/2005/8/layout/hierarchy2"/>
    <dgm:cxn modelId="{85A75F85-5610-4169-9311-988C0973657C}" type="presOf" srcId="{4F97EDC6-8FE4-49C3-AB81-29D4A131ABFB}" destId="{7CE87746-3B19-46D8-9218-4DF41967DBE8}" srcOrd="1" destOrd="0" presId="urn:microsoft.com/office/officeart/2005/8/layout/hierarchy2"/>
    <dgm:cxn modelId="{B7F25511-6AC9-407F-B8A8-7AFE1F62AA7B}" type="presOf" srcId="{86A5DB2D-88EB-424A-B1FE-1642180D092A}" destId="{E28514C7-1016-4704-9146-79E0154933A9}" srcOrd="1" destOrd="0" presId="urn:microsoft.com/office/officeart/2005/8/layout/hierarchy2"/>
    <dgm:cxn modelId="{5DCC119E-8B23-4974-90E5-304C588B6EE5}" srcId="{90D59C33-DDF3-466F-BD24-66861254FB7A}" destId="{E5FC7C88-8E05-46C6-A195-927D496823FE}" srcOrd="0" destOrd="0" parTransId="{2AB0AC15-C7C6-4F9C-8DAB-B4797599106C}" sibTransId="{0D8D1BC3-A145-44F0-B9DD-48343809BCB3}"/>
    <dgm:cxn modelId="{BDB8BF30-8D38-4DC3-A2BB-8E578754C6C4}" type="presOf" srcId="{BF6268FA-5FCC-49F5-B55F-A61B2E3147F4}" destId="{AF92900F-F6EA-464D-9315-992623F3E762}" srcOrd="0" destOrd="0" presId="urn:microsoft.com/office/officeart/2005/8/layout/hierarchy2"/>
    <dgm:cxn modelId="{07B9DFF1-DB38-40CA-88BA-0898715877D6}" type="presOf" srcId="{94D9BDC9-DCDD-4EE5-9C28-ED8003643747}" destId="{C6A42F25-0FF4-47D1-87BB-F6422C43FB2F}" srcOrd="0" destOrd="0" presId="urn:microsoft.com/office/officeart/2005/8/layout/hierarchy2"/>
    <dgm:cxn modelId="{37FE4D20-2B3A-4E55-AAB4-E95BD95ED4BF}" type="presOf" srcId="{4F97EDC6-8FE4-49C3-AB81-29D4A131ABFB}" destId="{BB76606B-2B43-4022-8FFA-E3D90C10671B}" srcOrd="0" destOrd="0" presId="urn:microsoft.com/office/officeart/2005/8/layout/hierarchy2"/>
    <dgm:cxn modelId="{50F8C485-8B75-4509-B88D-97ED92891ABA}" type="presOf" srcId="{A5FDCDE8-C0A1-46B0-923D-6E458F78232F}" destId="{FDDB6449-B047-4F2F-9BC1-E8818DBAC144}" srcOrd="0" destOrd="0" presId="urn:microsoft.com/office/officeart/2005/8/layout/hierarchy2"/>
    <dgm:cxn modelId="{F61BB0F3-FA25-4137-9D18-0DB5A745D2DF}" type="presOf" srcId="{86A5DB2D-88EB-424A-B1FE-1642180D092A}" destId="{4312CC6C-7341-4AD6-BC89-F1E413C9985D}" srcOrd="0" destOrd="0" presId="urn:microsoft.com/office/officeart/2005/8/layout/hierarchy2"/>
    <dgm:cxn modelId="{33A55A7B-6ADA-42D9-B28C-9F50838BBD66}" type="presOf" srcId="{49EBDEF0-3005-417D-9D4E-8C2657E0C2E9}" destId="{4A78E667-7374-4F1A-832B-94C102F0B7D5}" srcOrd="1" destOrd="0" presId="urn:microsoft.com/office/officeart/2005/8/layout/hierarchy2"/>
    <dgm:cxn modelId="{98A265BD-C8E4-4C2A-AC80-03BADA92DC50}" type="presOf" srcId="{2AB0AC15-C7C6-4F9C-8DAB-B4797599106C}" destId="{3EBA96AA-D7A3-42DA-ADD4-A7FBECCBEBDF}" srcOrd="1" destOrd="0" presId="urn:microsoft.com/office/officeart/2005/8/layout/hierarchy2"/>
    <dgm:cxn modelId="{825D7004-E8AA-4348-B750-7C7371706033}" srcId="{BF6268FA-5FCC-49F5-B55F-A61B2E3147F4}" destId="{BC36E287-18C4-457C-8BF7-23688F5B177C}" srcOrd="1" destOrd="0" parTransId="{C29DFD42-2715-47A5-AF71-F5BCD6D652A0}" sibTransId="{D68A0131-1FBC-4EB0-AEBE-A24B4251E36B}"/>
    <dgm:cxn modelId="{99625980-83BF-4C07-ABE6-1F27AAF18E54}" type="presOf" srcId="{121A37B5-3BED-430D-8D36-60F859ED2410}" destId="{9FB6D4D1-6AED-4641-9D34-3A2D45453025}" srcOrd="1" destOrd="0" presId="urn:microsoft.com/office/officeart/2005/8/layout/hierarchy2"/>
    <dgm:cxn modelId="{920C21C7-791F-42E2-8698-C4B37E2165BC}" srcId="{94D9BDC9-DCDD-4EE5-9C28-ED8003643747}" destId="{BF6268FA-5FCC-49F5-B55F-A61B2E3147F4}" srcOrd="0" destOrd="0" parTransId="{4F97EDC6-8FE4-49C3-AB81-29D4A131ABFB}" sibTransId="{B01C6C80-41E0-4CD4-8189-7FD8866C6738}"/>
    <dgm:cxn modelId="{EB7DF5E9-91F1-4B06-AAAC-D55E3CD3724B}" type="presOf" srcId="{2AB0AC15-C7C6-4F9C-8DAB-B4797599106C}" destId="{5756538F-F692-4B5C-9799-FE05E33F06EB}" srcOrd="0" destOrd="0" presId="urn:microsoft.com/office/officeart/2005/8/layout/hierarchy2"/>
    <dgm:cxn modelId="{808E10C2-2978-43FC-9366-CEDBDE6391B0}" type="presOf" srcId="{21DFF7D6-6875-4CC7-9A47-E6E782559435}" destId="{FC3F00BB-C54F-4A19-812D-6DF5637EABEB}" srcOrd="0" destOrd="0" presId="urn:microsoft.com/office/officeart/2005/8/layout/hierarchy2"/>
    <dgm:cxn modelId="{B0A239FE-B39D-4420-9A93-5D7AEB0D54B6}" srcId="{90D59C33-DDF3-466F-BD24-66861254FB7A}" destId="{9170799C-73AD-4D5F-9B8B-9AB25075D8BF}" srcOrd="2" destOrd="0" parTransId="{49EBDEF0-3005-417D-9D4E-8C2657E0C2E9}" sibTransId="{3A2EB682-D128-4AE9-909C-41076C1520A9}"/>
    <dgm:cxn modelId="{8A60C86A-957B-44B2-BF0B-EB9D82CE1861}" type="presOf" srcId="{BC36E287-18C4-457C-8BF7-23688F5B177C}" destId="{FF2E97E2-9048-4820-A65A-8FE8B8246ED8}" srcOrd="0" destOrd="0" presId="urn:microsoft.com/office/officeart/2005/8/layout/hierarchy2"/>
    <dgm:cxn modelId="{1961FB6C-1BB2-4955-89D5-E66BE5A7B0AB}" type="presOf" srcId="{904D492A-9651-4EB0-9EDD-8F3CA4EA3320}" destId="{7D83C013-D3A4-4BE8-A12C-77097DA7C6EB}" srcOrd="0" destOrd="0" presId="urn:microsoft.com/office/officeart/2005/8/layout/hierarchy2"/>
    <dgm:cxn modelId="{904B9481-7B62-4B44-929E-90D30125A4ED}" type="presOf" srcId="{C29DFD42-2715-47A5-AF71-F5BCD6D652A0}" destId="{D588506A-2188-494B-A9A5-AED0109C3AF7}" srcOrd="1" destOrd="0" presId="urn:microsoft.com/office/officeart/2005/8/layout/hierarchy2"/>
    <dgm:cxn modelId="{83355D59-F1E6-4256-9A98-2DDD96498F83}" srcId="{BF6268FA-5FCC-49F5-B55F-A61B2E3147F4}" destId="{A5FDCDE8-C0A1-46B0-923D-6E458F78232F}" srcOrd="2" destOrd="0" parTransId="{C56C2E01-4475-49F9-A5CD-A800C84AE68C}" sibTransId="{5386FA26-6F26-424A-BF0B-F51A4CDAC0E0}"/>
    <dgm:cxn modelId="{2A6CACB6-17BE-4656-A961-3E6EF2A64A82}" type="presOf" srcId="{C29DFD42-2715-47A5-AF71-F5BCD6D652A0}" destId="{34CE8699-EDD1-4A9A-8DA4-C1531A42AC25}" srcOrd="0" destOrd="0" presId="urn:microsoft.com/office/officeart/2005/8/layout/hierarchy2"/>
    <dgm:cxn modelId="{48EF6CC4-5151-41A3-8BE2-7A5311548849}" type="presOf" srcId="{C56C2E01-4475-49F9-A5CD-A800C84AE68C}" destId="{8C16E284-F8A4-46B9-8726-74C526C646AD}" srcOrd="0" destOrd="0" presId="urn:microsoft.com/office/officeart/2005/8/layout/hierarchy2"/>
    <dgm:cxn modelId="{87B011EE-BE4C-4B18-A2F0-17B5FD6FC187}" type="presParOf" srcId="{3D2A54A1-2CA5-4AF5-A0EB-F3B07E46B53F}" destId="{2002624A-3CC8-4FDF-852D-D765BB15DBF3}" srcOrd="0" destOrd="0" presId="urn:microsoft.com/office/officeart/2005/8/layout/hierarchy2"/>
    <dgm:cxn modelId="{EFEE3197-D1A6-460E-8E36-CC0E6112D10E}" type="presParOf" srcId="{2002624A-3CC8-4FDF-852D-D765BB15DBF3}" destId="{C6A42F25-0FF4-47D1-87BB-F6422C43FB2F}" srcOrd="0" destOrd="0" presId="urn:microsoft.com/office/officeart/2005/8/layout/hierarchy2"/>
    <dgm:cxn modelId="{FA90DEE5-67B0-4E69-90F8-B4F602EB42C8}" type="presParOf" srcId="{2002624A-3CC8-4FDF-852D-D765BB15DBF3}" destId="{91598C6D-F3D6-4410-8164-F069660F63CC}" srcOrd="1" destOrd="0" presId="urn:microsoft.com/office/officeart/2005/8/layout/hierarchy2"/>
    <dgm:cxn modelId="{6BD7F9A2-D2A0-47EF-9938-EFA72BC8C43C}" type="presParOf" srcId="{91598C6D-F3D6-4410-8164-F069660F63CC}" destId="{BB76606B-2B43-4022-8FFA-E3D90C10671B}" srcOrd="0" destOrd="0" presId="urn:microsoft.com/office/officeart/2005/8/layout/hierarchy2"/>
    <dgm:cxn modelId="{B3B3E027-00C5-4FA8-A075-28E6A5E74870}" type="presParOf" srcId="{BB76606B-2B43-4022-8FFA-E3D90C10671B}" destId="{7CE87746-3B19-46D8-9218-4DF41967DBE8}" srcOrd="0" destOrd="0" presId="urn:microsoft.com/office/officeart/2005/8/layout/hierarchy2"/>
    <dgm:cxn modelId="{CB7B3D94-A98E-43A4-A981-8869B1F8AAC7}" type="presParOf" srcId="{91598C6D-F3D6-4410-8164-F069660F63CC}" destId="{C542BF1D-E172-4BBB-A59B-8BD4C7413B05}" srcOrd="1" destOrd="0" presId="urn:microsoft.com/office/officeart/2005/8/layout/hierarchy2"/>
    <dgm:cxn modelId="{84A0B11A-9FC4-43C9-92F2-4B70057EF7B1}" type="presParOf" srcId="{C542BF1D-E172-4BBB-A59B-8BD4C7413B05}" destId="{AF92900F-F6EA-464D-9315-992623F3E762}" srcOrd="0" destOrd="0" presId="urn:microsoft.com/office/officeart/2005/8/layout/hierarchy2"/>
    <dgm:cxn modelId="{2D3A1CF2-480D-48C4-8903-AFA910E420F8}" type="presParOf" srcId="{C542BF1D-E172-4BBB-A59B-8BD4C7413B05}" destId="{E7188B2B-1D81-4822-86C9-83CD89C457AE}" srcOrd="1" destOrd="0" presId="urn:microsoft.com/office/officeart/2005/8/layout/hierarchy2"/>
    <dgm:cxn modelId="{C77E994B-C282-4BD4-A54B-A44FCB6B5FC5}" type="presParOf" srcId="{E7188B2B-1D81-4822-86C9-83CD89C457AE}" destId="{4312CC6C-7341-4AD6-BC89-F1E413C9985D}" srcOrd="0" destOrd="0" presId="urn:microsoft.com/office/officeart/2005/8/layout/hierarchy2"/>
    <dgm:cxn modelId="{5B77C3F9-4C9F-420A-93CF-37B0504898DD}" type="presParOf" srcId="{4312CC6C-7341-4AD6-BC89-F1E413C9985D}" destId="{E28514C7-1016-4704-9146-79E0154933A9}" srcOrd="0" destOrd="0" presId="urn:microsoft.com/office/officeart/2005/8/layout/hierarchy2"/>
    <dgm:cxn modelId="{B11D0A15-F4BD-4144-B000-F33D6461068C}" type="presParOf" srcId="{E7188B2B-1D81-4822-86C9-83CD89C457AE}" destId="{9371D981-F7CB-4F84-8283-2A17DF023FF4}" srcOrd="1" destOrd="0" presId="urn:microsoft.com/office/officeart/2005/8/layout/hierarchy2"/>
    <dgm:cxn modelId="{84D6C568-3477-4290-9BD7-F5346AF4F1B6}" type="presParOf" srcId="{9371D981-F7CB-4F84-8283-2A17DF023FF4}" destId="{7D83C013-D3A4-4BE8-A12C-77097DA7C6EB}" srcOrd="0" destOrd="0" presId="urn:microsoft.com/office/officeart/2005/8/layout/hierarchy2"/>
    <dgm:cxn modelId="{275AAA41-2B7C-4CC3-AEBA-7A634529F7E1}" type="presParOf" srcId="{9371D981-F7CB-4F84-8283-2A17DF023FF4}" destId="{2D111383-9E16-4466-ACAA-7A6673BFA09B}" srcOrd="1" destOrd="0" presId="urn:microsoft.com/office/officeart/2005/8/layout/hierarchy2"/>
    <dgm:cxn modelId="{8C50A668-9A56-4044-A4D7-C65EBC94433C}" type="presParOf" srcId="{E7188B2B-1D81-4822-86C9-83CD89C457AE}" destId="{34CE8699-EDD1-4A9A-8DA4-C1531A42AC25}" srcOrd="2" destOrd="0" presId="urn:microsoft.com/office/officeart/2005/8/layout/hierarchy2"/>
    <dgm:cxn modelId="{5A58B591-2B37-432F-803F-70C37A6E4CA5}" type="presParOf" srcId="{34CE8699-EDD1-4A9A-8DA4-C1531A42AC25}" destId="{D588506A-2188-494B-A9A5-AED0109C3AF7}" srcOrd="0" destOrd="0" presId="urn:microsoft.com/office/officeart/2005/8/layout/hierarchy2"/>
    <dgm:cxn modelId="{0EB6CD1D-9C71-49C5-B830-BA472B378CF8}" type="presParOf" srcId="{E7188B2B-1D81-4822-86C9-83CD89C457AE}" destId="{85928BC3-5FB1-43D4-953E-DD1EA38F66CF}" srcOrd="3" destOrd="0" presId="urn:microsoft.com/office/officeart/2005/8/layout/hierarchy2"/>
    <dgm:cxn modelId="{794ECA4C-3990-4CA4-8676-F988DD60E7FC}" type="presParOf" srcId="{85928BC3-5FB1-43D4-953E-DD1EA38F66CF}" destId="{FF2E97E2-9048-4820-A65A-8FE8B8246ED8}" srcOrd="0" destOrd="0" presId="urn:microsoft.com/office/officeart/2005/8/layout/hierarchy2"/>
    <dgm:cxn modelId="{18E288DE-3794-47AF-80D6-8A0BB2A0F827}" type="presParOf" srcId="{85928BC3-5FB1-43D4-953E-DD1EA38F66CF}" destId="{03C677A7-E2EB-4A51-933E-FEBF78E96634}" srcOrd="1" destOrd="0" presId="urn:microsoft.com/office/officeart/2005/8/layout/hierarchy2"/>
    <dgm:cxn modelId="{A06AC7F2-40AC-4E8D-ABD5-53CB05A458F5}" type="presParOf" srcId="{E7188B2B-1D81-4822-86C9-83CD89C457AE}" destId="{8C16E284-F8A4-46B9-8726-74C526C646AD}" srcOrd="4" destOrd="0" presId="urn:microsoft.com/office/officeart/2005/8/layout/hierarchy2"/>
    <dgm:cxn modelId="{9F2CBB33-A224-49D1-8A99-881A47D8CC8F}" type="presParOf" srcId="{8C16E284-F8A4-46B9-8726-74C526C646AD}" destId="{50EEE36E-95AD-45F2-99D5-9F487CFBFCD9}" srcOrd="0" destOrd="0" presId="urn:microsoft.com/office/officeart/2005/8/layout/hierarchy2"/>
    <dgm:cxn modelId="{0DD01638-990E-4DA7-87C2-D679ADD5739E}" type="presParOf" srcId="{E7188B2B-1D81-4822-86C9-83CD89C457AE}" destId="{409F7717-FCDF-487F-8740-D3C8CC876FE9}" srcOrd="5" destOrd="0" presId="urn:microsoft.com/office/officeart/2005/8/layout/hierarchy2"/>
    <dgm:cxn modelId="{603BC079-FB60-4ABD-AD57-925D631A03CC}" type="presParOf" srcId="{409F7717-FCDF-487F-8740-D3C8CC876FE9}" destId="{FDDB6449-B047-4F2F-9BC1-E8818DBAC144}" srcOrd="0" destOrd="0" presId="urn:microsoft.com/office/officeart/2005/8/layout/hierarchy2"/>
    <dgm:cxn modelId="{19FF5D38-C2E4-47D5-8E00-5C6994D42074}" type="presParOf" srcId="{409F7717-FCDF-487F-8740-D3C8CC876FE9}" destId="{199859EF-C715-43F3-9546-76FB1EC49FEC}" srcOrd="1" destOrd="0" presId="urn:microsoft.com/office/officeart/2005/8/layout/hierarchy2"/>
    <dgm:cxn modelId="{C539E374-A1A8-43B9-A790-6C7B14AB3ECD}" type="presParOf" srcId="{91598C6D-F3D6-4410-8164-F069660F63CC}" destId="{6EC8FFBB-4D6C-4422-AD38-0C03D71050A1}" srcOrd="2" destOrd="0" presId="urn:microsoft.com/office/officeart/2005/8/layout/hierarchy2"/>
    <dgm:cxn modelId="{493055BD-0892-40F0-B908-8DFA30C1D62F}" type="presParOf" srcId="{6EC8FFBB-4D6C-4422-AD38-0C03D71050A1}" destId="{9FB6D4D1-6AED-4641-9D34-3A2D45453025}" srcOrd="0" destOrd="0" presId="urn:microsoft.com/office/officeart/2005/8/layout/hierarchy2"/>
    <dgm:cxn modelId="{E2F6A19B-73B1-4961-B42A-639F8CA5C2F5}" type="presParOf" srcId="{91598C6D-F3D6-4410-8164-F069660F63CC}" destId="{ABD5945A-5CDC-4ACC-8CA8-C54CF72D62A7}" srcOrd="3" destOrd="0" presId="urn:microsoft.com/office/officeart/2005/8/layout/hierarchy2"/>
    <dgm:cxn modelId="{EC8E3A70-B921-4BEC-A2F2-2DF9CEAEFC9D}" type="presParOf" srcId="{ABD5945A-5CDC-4ACC-8CA8-C54CF72D62A7}" destId="{ED123D6C-51DB-4AEB-A24D-D057737DC0F8}" srcOrd="0" destOrd="0" presId="urn:microsoft.com/office/officeart/2005/8/layout/hierarchy2"/>
    <dgm:cxn modelId="{2D2A488D-8D21-412B-A3B2-17E512159721}" type="presParOf" srcId="{ABD5945A-5CDC-4ACC-8CA8-C54CF72D62A7}" destId="{5743E0E8-5393-4671-8628-0D0C086DA617}" srcOrd="1" destOrd="0" presId="urn:microsoft.com/office/officeart/2005/8/layout/hierarchy2"/>
    <dgm:cxn modelId="{A9DC3C53-168F-42BD-BE51-CBE4B9B351AC}" type="presParOf" srcId="{5743E0E8-5393-4671-8628-0D0C086DA617}" destId="{5756538F-F692-4B5C-9799-FE05E33F06EB}" srcOrd="0" destOrd="0" presId="urn:microsoft.com/office/officeart/2005/8/layout/hierarchy2"/>
    <dgm:cxn modelId="{20D15A6A-2641-45DA-B904-D850F12A4988}" type="presParOf" srcId="{5756538F-F692-4B5C-9799-FE05E33F06EB}" destId="{3EBA96AA-D7A3-42DA-ADD4-A7FBECCBEBDF}" srcOrd="0" destOrd="0" presId="urn:microsoft.com/office/officeart/2005/8/layout/hierarchy2"/>
    <dgm:cxn modelId="{FA946744-83BA-4413-9DCA-8795B0462951}" type="presParOf" srcId="{5743E0E8-5393-4671-8628-0D0C086DA617}" destId="{9B0D2621-4469-409C-984E-56708097BAC0}" srcOrd="1" destOrd="0" presId="urn:microsoft.com/office/officeart/2005/8/layout/hierarchy2"/>
    <dgm:cxn modelId="{692D06B8-5CDB-46F6-B4E6-F889B3F1AD3A}" type="presParOf" srcId="{9B0D2621-4469-409C-984E-56708097BAC0}" destId="{F3507AFB-18F7-4FA9-AD0A-12A1088B67F2}" srcOrd="0" destOrd="0" presId="urn:microsoft.com/office/officeart/2005/8/layout/hierarchy2"/>
    <dgm:cxn modelId="{33469689-DB39-42A3-A778-EDE421922888}" type="presParOf" srcId="{9B0D2621-4469-409C-984E-56708097BAC0}" destId="{8C4ECBA1-FD2C-4804-B2FF-B019721D0FAF}" srcOrd="1" destOrd="0" presId="urn:microsoft.com/office/officeart/2005/8/layout/hierarchy2"/>
    <dgm:cxn modelId="{FEBC3446-19E9-4E22-9E68-491E9DA6302F}" type="presParOf" srcId="{5743E0E8-5393-4671-8628-0D0C086DA617}" destId="{4F45547A-EC64-4DC2-83B5-D2A40068D3F5}" srcOrd="2" destOrd="0" presId="urn:microsoft.com/office/officeart/2005/8/layout/hierarchy2"/>
    <dgm:cxn modelId="{48B5D114-6CA1-4369-9547-81C570433CA9}" type="presParOf" srcId="{4F45547A-EC64-4DC2-83B5-D2A40068D3F5}" destId="{5D8E4F7D-AF15-4C33-83BA-ACD76FDA6993}" srcOrd="0" destOrd="0" presId="urn:microsoft.com/office/officeart/2005/8/layout/hierarchy2"/>
    <dgm:cxn modelId="{F027E81D-2BDB-453E-8069-EF2A1682BBCC}" type="presParOf" srcId="{5743E0E8-5393-4671-8628-0D0C086DA617}" destId="{7A084069-7E0D-4A9D-8469-2B2D9A112A9B}" srcOrd="3" destOrd="0" presId="urn:microsoft.com/office/officeart/2005/8/layout/hierarchy2"/>
    <dgm:cxn modelId="{FD600811-EA1F-4ADC-8E69-1EA3245DCF11}" type="presParOf" srcId="{7A084069-7E0D-4A9D-8469-2B2D9A112A9B}" destId="{FC3F00BB-C54F-4A19-812D-6DF5637EABEB}" srcOrd="0" destOrd="0" presId="urn:microsoft.com/office/officeart/2005/8/layout/hierarchy2"/>
    <dgm:cxn modelId="{A8ED266A-18F9-4519-B984-545762AB342A}" type="presParOf" srcId="{7A084069-7E0D-4A9D-8469-2B2D9A112A9B}" destId="{5347AD34-D0CE-4A39-92BB-ACE962C16BB0}" srcOrd="1" destOrd="0" presId="urn:microsoft.com/office/officeart/2005/8/layout/hierarchy2"/>
    <dgm:cxn modelId="{E9B1326B-9772-4287-8AE1-62AF9BC51EFD}" type="presParOf" srcId="{5743E0E8-5393-4671-8628-0D0C086DA617}" destId="{B8F45CD6-2813-4AC5-8818-D649170758CF}" srcOrd="4" destOrd="0" presId="urn:microsoft.com/office/officeart/2005/8/layout/hierarchy2"/>
    <dgm:cxn modelId="{47B057CA-D043-4759-86CE-B67066F8FBF9}" type="presParOf" srcId="{B8F45CD6-2813-4AC5-8818-D649170758CF}" destId="{4A78E667-7374-4F1A-832B-94C102F0B7D5}" srcOrd="0" destOrd="0" presId="urn:microsoft.com/office/officeart/2005/8/layout/hierarchy2"/>
    <dgm:cxn modelId="{C07FDE53-9CD2-47E1-B676-C9AD5E4A9DA9}" type="presParOf" srcId="{5743E0E8-5393-4671-8628-0D0C086DA617}" destId="{BE514C04-EF30-4A9A-BF19-A5AB524C942C}" srcOrd="5" destOrd="0" presId="urn:microsoft.com/office/officeart/2005/8/layout/hierarchy2"/>
    <dgm:cxn modelId="{ECE49333-F9CC-4ADB-ACDC-371248036102}" type="presParOf" srcId="{BE514C04-EF30-4A9A-BF19-A5AB524C942C}" destId="{A68A69FB-829E-4336-A98E-3D21D1104696}" srcOrd="0" destOrd="0" presId="urn:microsoft.com/office/officeart/2005/8/layout/hierarchy2"/>
    <dgm:cxn modelId="{07F15A6C-8E45-4907-9280-AA66363381E4}" type="presParOf" srcId="{BE514C04-EF30-4A9A-BF19-A5AB524C942C}" destId="{F8823105-5920-4D1E-BD03-4AC8E78CD4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2F25-0FF4-47D1-87BB-F6422C43FB2F}">
      <dsp:nvSpPr>
        <dsp:cNvPr id="0" name=""/>
        <dsp:cNvSpPr/>
      </dsp:nvSpPr>
      <dsp:spPr>
        <a:xfrm>
          <a:off x="718057" y="1869246"/>
          <a:ext cx="2248870" cy="90347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Коллективные средства размещения</a:t>
          </a:r>
          <a:endParaRPr lang="ru-RU" sz="1200" kern="1200" dirty="0"/>
        </a:p>
      </dsp:txBody>
      <dsp:txXfrm>
        <a:off x="744519" y="1895708"/>
        <a:ext cx="2195946" cy="850554"/>
      </dsp:txXfrm>
    </dsp:sp>
    <dsp:sp modelId="{BB76606B-2B43-4022-8FFA-E3D90C10671B}">
      <dsp:nvSpPr>
        <dsp:cNvPr id="0" name=""/>
        <dsp:cNvSpPr/>
      </dsp:nvSpPr>
      <dsp:spPr>
        <a:xfrm rot="17699697">
          <a:off x="2590394" y="1716614"/>
          <a:ext cx="1304098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304098" y="13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840" y="1697401"/>
        <a:ext cx="65204" cy="65204"/>
      </dsp:txXfrm>
    </dsp:sp>
    <dsp:sp modelId="{AF92900F-F6EA-464D-9315-992623F3E762}">
      <dsp:nvSpPr>
        <dsp:cNvPr id="0" name=""/>
        <dsp:cNvSpPr/>
      </dsp:nvSpPr>
      <dsp:spPr>
        <a:xfrm>
          <a:off x="3517959" y="794628"/>
          <a:ext cx="1884486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2"/>
              </a:solidFill>
            </a:rPr>
            <a:t>Гостиницы и аналогичные им коллективные средства размещения </a:t>
          </a:r>
          <a:endParaRPr lang="ru-RU" sz="1050" b="1" kern="1200" dirty="0">
            <a:solidFill>
              <a:schemeClr val="tx2"/>
            </a:solidFill>
          </a:endParaRPr>
        </a:p>
      </dsp:txBody>
      <dsp:txXfrm>
        <a:off x="3538133" y="814802"/>
        <a:ext cx="1844138" cy="648441"/>
      </dsp:txXfrm>
    </dsp:sp>
    <dsp:sp modelId="{4312CC6C-7341-4AD6-BC89-F1E413C9985D}">
      <dsp:nvSpPr>
        <dsp:cNvPr id="0" name=""/>
        <dsp:cNvSpPr/>
      </dsp:nvSpPr>
      <dsp:spPr>
        <a:xfrm rot="19759000">
          <a:off x="5293442" y="728318"/>
          <a:ext cx="1557200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557200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3112" y="702778"/>
        <a:ext cx="77860" cy="77860"/>
      </dsp:txXfrm>
    </dsp:sp>
    <dsp:sp modelId="{7D83C013-D3A4-4BE8-A12C-77097DA7C6EB}">
      <dsp:nvSpPr>
        <dsp:cNvPr id="0" name=""/>
        <dsp:cNvSpPr/>
      </dsp:nvSpPr>
      <dsp:spPr>
        <a:xfrm>
          <a:off x="6741639" y="0"/>
          <a:ext cx="2242340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Гостиницы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1813" y="20174"/>
        <a:ext cx="2201992" cy="648441"/>
      </dsp:txXfrm>
    </dsp:sp>
    <dsp:sp modelId="{34CE8699-EDD1-4A9A-8DA4-C1531A42AC25}">
      <dsp:nvSpPr>
        <dsp:cNvPr id="0" name=""/>
        <dsp:cNvSpPr/>
      </dsp:nvSpPr>
      <dsp:spPr>
        <a:xfrm rot="21496237">
          <a:off x="5402149" y="1105991"/>
          <a:ext cx="1301627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301627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0422" y="1086841"/>
        <a:ext cx="65081" cy="65081"/>
      </dsp:txXfrm>
    </dsp:sp>
    <dsp:sp modelId="{FF2E97E2-9048-4820-A65A-8FE8B8246ED8}">
      <dsp:nvSpPr>
        <dsp:cNvPr id="0" name=""/>
        <dsp:cNvSpPr/>
      </dsp:nvSpPr>
      <dsp:spPr>
        <a:xfrm>
          <a:off x="6703480" y="755346"/>
          <a:ext cx="2280499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Мотели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3654" y="775520"/>
        <a:ext cx="2240151" cy="648441"/>
      </dsp:txXfrm>
    </dsp:sp>
    <dsp:sp modelId="{8C16E284-F8A4-46B9-8726-74C526C646AD}">
      <dsp:nvSpPr>
        <dsp:cNvPr id="0" name=""/>
        <dsp:cNvSpPr/>
      </dsp:nvSpPr>
      <dsp:spPr>
        <a:xfrm rot="1860369">
          <a:off x="5296661" y="1506998"/>
          <a:ext cx="1480657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480657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9973" y="1483371"/>
        <a:ext cx="74032" cy="74032"/>
      </dsp:txXfrm>
    </dsp:sp>
    <dsp:sp modelId="{FDDB6449-B047-4F2F-9BC1-E8818DBAC144}">
      <dsp:nvSpPr>
        <dsp:cNvPr id="0" name=""/>
        <dsp:cNvSpPr/>
      </dsp:nvSpPr>
      <dsp:spPr>
        <a:xfrm>
          <a:off x="6671534" y="1557359"/>
          <a:ext cx="2312445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Хостелы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1708" y="1577533"/>
        <a:ext cx="2272097" cy="648441"/>
      </dsp:txXfrm>
    </dsp:sp>
    <dsp:sp modelId="{6EC8FFBB-4D6C-4422-AD38-0C03D71050A1}">
      <dsp:nvSpPr>
        <dsp:cNvPr id="0" name=""/>
        <dsp:cNvSpPr/>
      </dsp:nvSpPr>
      <dsp:spPr>
        <a:xfrm rot="3900303">
          <a:off x="2590394" y="2898576"/>
          <a:ext cx="1304098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304098" y="13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840" y="2879364"/>
        <a:ext cx="65204" cy="65204"/>
      </dsp:txXfrm>
    </dsp:sp>
    <dsp:sp modelId="{ED123D6C-51DB-4AEB-A24D-D057737DC0F8}">
      <dsp:nvSpPr>
        <dsp:cNvPr id="0" name=""/>
        <dsp:cNvSpPr/>
      </dsp:nvSpPr>
      <dsp:spPr>
        <a:xfrm>
          <a:off x="3517959" y="3158553"/>
          <a:ext cx="1924464" cy="688789"/>
        </a:xfrm>
        <a:prstGeom prst="roundRect">
          <a:avLst>
            <a:gd name="adj" fmla="val 10000"/>
          </a:avLst>
        </a:prstGeom>
        <a:solidFill>
          <a:srgbClr val="FFC3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Специализированные коллективные средства размещения 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8133" y="3178727"/>
        <a:ext cx="1884116" cy="648441"/>
      </dsp:txXfrm>
    </dsp:sp>
    <dsp:sp modelId="{5756538F-F692-4B5C-9799-FE05E33F06EB}">
      <dsp:nvSpPr>
        <dsp:cNvPr id="0" name=""/>
        <dsp:cNvSpPr/>
      </dsp:nvSpPr>
      <dsp:spPr>
        <a:xfrm rot="19743338">
          <a:off x="5334222" y="3098663"/>
          <a:ext cx="1520383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520383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6404" y="3074043"/>
        <a:ext cx="76019" cy="76019"/>
      </dsp:txXfrm>
    </dsp:sp>
    <dsp:sp modelId="{F3507AFB-18F7-4FA9-AD0A-12A1088B67F2}">
      <dsp:nvSpPr>
        <dsp:cNvPr id="0" name=""/>
        <dsp:cNvSpPr/>
      </dsp:nvSpPr>
      <dsp:spPr>
        <a:xfrm>
          <a:off x="6746406" y="2376763"/>
          <a:ext cx="2237573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Санаторно-курортные организации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6580" y="2396937"/>
        <a:ext cx="2197225" cy="648441"/>
      </dsp:txXfrm>
    </dsp:sp>
    <dsp:sp modelId="{4F45547A-EC64-4DC2-83B5-D2A40068D3F5}">
      <dsp:nvSpPr>
        <dsp:cNvPr id="0" name=""/>
        <dsp:cNvSpPr/>
      </dsp:nvSpPr>
      <dsp:spPr>
        <a:xfrm rot="21510684">
          <a:off x="5442205" y="3472844"/>
          <a:ext cx="1286742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286742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3408" y="3454066"/>
        <a:ext cx="64337" cy="64337"/>
      </dsp:txXfrm>
    </dsp:sp>
    <dsp:sp modelId="{FC3F00BB-C54F-4A19-812D-6DF5637EABEB}">
      <dsp:nvSpPr>
        <dsp:cNvPr id="0" name=""/>
        <dsp:cNvSpPr/>
      </dsp:nvSpPr>
      <dsp:spPr>
        <a:xfrm>
          <a:off x="6728731" y="3125126"/>
          <a:ext cx="2255248" cy="6887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 отдыха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8905" y="3145300"/>
        <a:ext cx="2214900" cy="648441"/>
      </dsp:txXfrm>
    </dsp:sp>
    <dsp:sp modelId="{B8F45CD6-2813-4AC5-8818-D649170758CF}">
      <dsp:nvSpPr>
        <dsp:cNvPr id="0" name=""/>
        <dsp:cNvSpPr/>
      </dsp:nvSpPr>
      <dsp:spPr>
        <a:xfrm rot="1902231">
          <a:off x="5329605" y="3886872"/>
          <a:ext cx="1512054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512054" y="13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7831" y="3862461"/>
        <a:ext cx="75602" cy="75602"/>
      </dsp:txXfrm>
    </dsp:sp>
    <dsp:sp modelId="{A68A69FB-829E-4336-A98E-3D21D1104696}">
      <dsp:nvSpPr>
        <dsp:cNvPr id="0" name=""/>
        <dsp:cNvSpPr/>
      </dsp:nvSpPr>
      <dsp:spPr>
        <a:xfrm>
          <a:off x="6728841" y="3965579"/>
          <a:ext cx="2255138" cy="66399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Туристские базы </a:t>
          </a:r>
          <a:endParaRPr lang="ru-RU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8289" y="3985027"/>
        <a:ext cx="2216242" cy="625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042E-2171-4B70-A41D-AFA0AA4DDD0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539A9-9A26-4AD1-8175-78A7F9E5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5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7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08982"/>
            <a:ext cx="2944283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85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2856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3"/>
            <a:ext cx="219919" cy="5005519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4760" y="3606800"/>
            <a:ext cx="8061960" cy="923330"/>
          </a:xfrm>
        </p:spPr>
        <p:txBody>
          <a:bodyPr/>
          <a:lstStyle/>
          <a:p>
            <a:pPr algn="ctr"/>
            <a:r>
              <a:rPr lang="ru-RU" sz="2000" spc="50" dirty="0" smtClean="0">
                <a:ln w="11430"/>
              </a:rPr>
              <a:t>Отдельные вопросы статистического наблюдения и формирования официальной статистической информации о деятельности коллективных средств размещения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420" y="5440679"/>
            <a:ext cx="3479766" cy="1460400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/>
              <a:t>2021-2022 год </a:t>
            </a:r>
          </a:p>
          <a:p>
            <a:r>
              <a:rPr lang="ru-RU" sz="1000" dirty="0" smtClean="0"/>
              <a:t>Ведущий специалист-эксперт </a:t>
            </a:r>
            <a:r>
              <a:rPr lang="ru-RU" sz="1000" dirty="0"/>
              <a:t>отдела статистики рыночных услуг, труда, образования, науки и инноваций</a:t>
            </a:r>
          </a:p>
          <a:p>
            <a:r>
              <a:rPr lang="ru-RU" sz="1000" dirty="0"/>
              <a:t>Автишенко Оксана Вадимовна</a:t>
            </a:r>
          </a:p>
          <a:p>
            <a:pPr algn="ctr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0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4380" y="962698"/>
            <a:ext cx="10203180" cy="1498403"/>
          </a:xfrm>
        </p:spPr>
        <p:txBody>
          <a:bodyPr/>
          <a:lstStyle/>
          <a:p>
            <a:pPr algn="ctr"/>
            <a:r>
              <a:rPr lang="ru-RU" dirty="0" smtClean="0"/>
              <a:t>Сведения о числе коллективных средств размещения и численности размещенных лиц в  2022 году </a:t>
            </a:r>
          </a:p>
          <a:p>
            <a:pPr algn="ctr"/>
            <a:r>
              <a:rPr lang="ru-RU" sz="2000" dirty="0"/>
              <a:t>по форме №1- КСР ( </a:t>
            </a:r>
            <a:r>
              <a:rPr lang="ru-RU" sz="2000" dirty="0" smtClean="0"/>
              <a:t>основные </a:t>
            </a:r>
            <a:r>
              <a:rPr lang="ru-RU" sz="2000" dirty="0"/>
              <a:t>индикаторы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8421"/>
              </p:ext>
            </p:extLst>
          </p:nvPr>
        </p:nvGraphicFramePr>
        <p:xfrm>
          <a:off x="1102360" y="2885440"/>
          <a:ext cx="9740900" cy="230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460"/>
                <a:gridCol w="2034540"/>
                <a:gridCol w="2278236"/>
                <a:gridCol w="3398664"/>
              </a:tblGrid>
              <a:tr h="40985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Январь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Январь-февраль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Январь-март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33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Число КСР, единиц 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endParaRPr lang="ru-RU" sz="1400" b="1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400" b="1" smtClean="0">
                          <a:solidFill>
                            <a:schemeClr val="tx2"/>
                          </a:solidFill>
                        </a:rPr>
                        <a:t>В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соответствии с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  <a:t> ФПСР срок официальной публикация установлен в период с  27 апреля по 5 мая 2022 года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Численность размещенных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  <a:t> лиц, </a:t>
                      </a:r>
                      <a:b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  <a:t>тыс. человек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5,4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8,6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endParaRPr lang="ru-RU" sz="1400" b="1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ru-RU" sz="1400" b="1" smtClean="0">
                          <a:solidFill>
                            <a:schemeClr val="tx2"/>
                          </a:solidFill>
                        </a:rPr>
                        <a:t>Число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ночевок,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тыс. единиц 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24,1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39,7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" y="6200775"/>
            <a:ext cx="2422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2"/>
                </a:solidFill>
              </a:rPr>
              <a:t>1) Данная информация размещена в  ЕМИСС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9456883" y="1411273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1)</a:t>
            </a:r>
            <a:endParaRPr lang="ru-RU" sz="12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0" y="536138"/>
            <a:ext cx="7711731" cy="57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5947" y="1361182"/>
            <a:ext cx="8091578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           Туристский </a:t>
            </a:r>
            <a:r>
              <a:rPr lang="ru-RU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поток </a:t>
            </a:r>
            <a:r>
              <a:rPr lang="ru-RU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(по числу туристских поездок) – общее количество туристских поездок на определенную территорию за определенный промежуток времени. </a:t>
            </a:r>
            <a:endParaRPr lang="ru-RU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           Туристский </a:t>
            </a:r>
            <a:r>
              <a:rPr lang="ru-RU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поток по Российской Федерации </a:t>
            </a:r>
            <a:r>
              <a:rPr lang="ru-RU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(по числу туристских поездок) – общее количество туристских поездок, совершенных российскими и иностранными туристами в пределах Российской Федерации. </a:t>
            </a:r>
            <a:endParaRPr lang="ru-RU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           Туристский </a:t>
            </a:r>
            <a:r>
              <a:rPr lang="ru-RU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поток по субъекту </a:t>
            </a:r>
            <a:r>
              <a:rPr lang="ru-RU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(региону) Российской Федерации (по числу туристских поездок) – общее количество туристских поездок, совершенных российскими и иностранными туристами в пределах определенного субъекта (региона) Российской Федерации. В соответствии с приказом Росстата от 26 февраля 2021г. № 109 «Об утверждении методики оценки туристского потока»</a:t>
            </a:r>
            <a:endParaRPr lang="ru-RU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56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3639" y="-1349331"/>
            <a:ext cx="3601774" cy="1053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2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13623" y="536137"/>
            <a:ext cx="6297284" cy="805301"/>
          </a:xfrm>
        </p:spPr>
        <p:txBody>
          <a:bodyPr/>
          <a:lstStyle/>
          <a:p>
            <a:pPr algn="ctr"/>
            <a:r>
              <a:rPr lang="ru-RU" dirty="0" smtClean="0"/>
              <a:t>Оценка туристического потока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75714"/>
              </p:ext>
            </p:extLst>
          </p:nvPr>
        </p:nvGraphicFramePr>
        <p:xfrm>
          <a:off x="2162355" y="1673524"/>
          <a:ext cx="8413630" cy="3416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64"/>
                <a:gridCol w="2441275"/>
                <a:gridCol w="3295291"/>
              </a:tblGrid>
              <a:tr h="905734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583"/>
                          </a:solidFill>
                        </a:rPr>
                        <a:t>2022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41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январь-февраль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</a:tr>
              <a:tr h="813544"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Российская Федерация, единиц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                             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                         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8360451</a:t>
                      </a: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                              15 327 104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</a:tr>
              <a:tr h="813544"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Псковская область , единиц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                             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                               62418</a:t>
                      </a: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                                     99169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5920" y="2022037"/>
            <a:ext cx="11023480" cy="771963"/>
          </a:xfrm>
        </p:spPr>
        <p:txBody>
          <a:bodyPr/>
          <a:lstStyle/>
          <a:p>
            <a:pPr algn="ctr"/>
            <a:r>
              <a:rPr lang="ru-RU" sz="5400" i="1" dirty="0" smtClean="0"/>
              <a:t>Благодарим</a:t>
            </a:r>
          </a:p>
          <a:p>
            <a:pPr algn="ctr"/>
            <a:r>
              <a:rPr lang="ru-RU" sz="5400" i="1" dirty="0" smtClean="0"/>
              <a:t> за внимание!</a:t>
            </a:r>
            <a:endParaRPr lang="ru-RU" sz="5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52899" y="5575300"/>
            <a:ext cx="470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Контактные телефоны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: 79-09-72,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79-09-62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93520" y="251460"/>
            <a:ext cx="10111740" cy="1474649"/>
          </a:xfrm>
        </p:spPr>
        <p:txBody>
          <a:bodyPr/>
          <a:lstStyle/>
          <a:p>
            <a:pPr algn="just"/>
            <a:r>
              <a:rPr lang="ru-RU" sz="1600" dirty="0"/>
              <a:t>К </a:t>
            </a:r>
            <a:r>
              <a:rPr lang="ru-RU" sz="1600" b="1" dirty="0"/>
              <a:t>коллективным средствам размещения </a:t>
            </a:r>
            <a:r>
              <a:rPr lang="ru-RU" sz="1600" dirty="0"/>
              <a:t>относятся гостиницы и аналогичные средства размещения (гостиницы, мотели, хостелы и другие организации гостиничного типа), специализированные средства размещения (санаторно-курортные организации, дома отдыха, пансионаты, кемпинги, базы отдыха, туристские базы, круизные и прогулочные суда, железнодорожные спальные вагоны, наземный и водный транспорт, переоборудованный под средства размещения, включая дебаркадеры, с 2017 г. включаются детские загородные оздоровительные лагеря).</a:t>
            </a:r>
          </a:p>
          <a:p>
            <a:pPr algn="just"/>
            <a:endParaRPr lang="ru-RU" sz="16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" y="541178"/>
            <a:ext cx="560469" cy="560469"/>
          </a:xfrm>
          <a:prstGeom prst="rect">
            <a:avLst/>
          </a:prstGeom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178097517"/>
              </p:ext>
            </p:extLst>
          </p:nvPr>
        </p:nvGraphicFramePr>
        <p:xfrm>
          <a:off x="1653540" y="1726109"/>
          <a:ext cx="8983980" cy="462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3" y="2094822"/>
            <a:ext cx="609359" cy="8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67" y="4897894"/>
            <a:ext cx="829634" cy="60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" y="541178"/>
            <a:ext cx="560469" cy="5604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4904" y="255827"/>
            <a:ext cx="9944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4286"/>
                </a:solidFill>
              </a:rPr>
              <a:t> </a:t>
            </a:r>
            <a:r>
              <a:rPr lang="ru-RU" sz="2400" dirty="0" smtClean="0">
                <a:solidFill>
                  <a:srgbClr val="334286"/>
                </a:solidFill>
              </a:rPr>
              <a:t>Формы федеральных статистических наблюдений</a:t>
            </a:r>
          </a:p>
          <a:p>
            <a:pPr algn="ctr"/>
            <a:r>
              <a:rPr lang="ru-RU" sz="2400" dirty="0" smtClean="0">
                <a:solidFill>
                  <a:srgbClr val="334286"/>
                </a:solidFill>
              </a:rPr>
              <a:t>«Сведения о деятельности коллективного средства размещения»</a:t>
            </a:r>
            <a:endParaRPr lang="ru-RU" sz="2400" dirty="0">
              <a:solidFill>
                <a:srgbClr val="3342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7814" y="1086824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83583"/>
                </a:solidFill>
              </a:rPr>
              <a:t>Форма № 1-КСР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730" y="1438297"/>
            <a:ext cx="172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583"/>
                </a:solidFill>
              </a:rPr>
              <a:t>годовая</a:t>
            </a: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45" y="2065020"/>
            <a:ext cx="5914435" cy="42198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379136" y="1608519"/>
            <a:ext cx="4383363" cy="1888666"/>
          </a:xfrm>
          <a:prstGeom prst="wedgeRectCallout">
            <a:avLst>
              <a:gd name="adj1" fmla="val 41201"/>
              <a:gd name="adj2" fmla="val 8193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dirty="0" smtClean="0">
              <a:solidFill>
                <a:srgbClr val="283583"/>
              </a:solidFill>
            </a:endParaRPr>
          </a:p>
          <a:p>
            <a:pPr algn="just"/>
            <a:r>
              <a:rPr lang="ru-RU" sz="1100" dirty="0" smtClean="0">
                <a:solidFill>
                  <a:srgbClr val="283583"/>
                </a:solidFill>
              </a:rPr>
              <a:t>Юридические </a:t>
            </a:r>
            <a:r>
              <a:rPr lang="ru-RU" sz="1100" dirty="0">
                <a:solidFill>
                  <a:srgbClr val="283583"/>
                </a:solidFill>
              </a:rPr>
              <a:t>лица, независимо от формы собственности и организационно-правовой формы, граждане, осуществляющие предпринимательскую деятельность без образования юридического лица (индивидуальные предприниматели), предоставляющие услуги гостиниц и аналогичных им коллективных средств размещения (гостиницы, мотели, хостелы, другие организации гостиничного типа) и специализированных коллективных средств размещения (санаторно-курортные организации, организации отдыха):</a:t>
            </a:r>
          </a:p>
          <a:p>
            <a:pPr algn="ctr"/>
            <a:endParaRPr lang="ru-RU" sz="12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72907" y="5295900"/>
            <a:ext cx="1836420" cy="875506"/>
          </a:xfrm>
          <a:prstGeom prst="wedgeRectCallout">
            <a:avLst>
              <a:gd name="adj1" fmla="val -100500"/>
              <a:gd name="adj2" fmla="val -122643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283583"/>
                </a:solidFill>
              </a:rPr>
              <a:t>Отчет </a:t>
            </a:r>
            <a:r>
              <a:rPr lang="ru-RU" sz="1100" dirty="0" smtClean="0">
                <a:solidFill>
                  <a:srgbClr val="283583"/>
                </a:solidFill>
              </a:rPr>
              <a:t>предоставляется после отчетного года – по </a:t>
            </a:r>
            <a:r>
              <a:rPr lang="ru-RU" sz="1100" dirty="0">
                <a:solidFill>
                  <a:srgbClr val="283583"/>
                </a:solidFill>
              </a:rPr>
              <a:t>окончании работы (сезона)</a:t>
            </a:r>
          </a:p>
        </p:txBody>
      </p:sp>
    </p:spTree>
    <p:extLst>
      <p:ext uri="{BB962C8B-B14F-4D97-AF65-F5344CB8AC3E}">
        <p14:creationId xmlns:p14="http://schemas.microsoft.com/office/powerpoint/2010/main" val="9655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44180" y="536137"/>
            <a:ext cx="4058800" cy="744023"/>
          </a:xfrm>
        </p:spPr>
        <p:txBody>
          <a:bodyPr/>
          <a:lstStyle/>
          <a:p>
            <a:pPr algn="ctr"/>
            <a:r>
              <a:rPr lang="ru-RU" sz="1800" b="1" dirty="0" smtClean="0"/>
              <a:t>Форма № 1-КСР  (краткая)</a:t>
            </a:r>
          </a:p>
          <a:p>
            <a:pPr algn="ctr"/>
            <a:r>
              <a:rPr lang="ru-RU" sz="1400" b="1" dirty="0" smtClean="0"/>
              <a:t>квартальная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1432894"/>
            <a:ext cx="5908104" cy="422876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25780" y="1120140"/>
            <a:ext cx="2865120" cy="3162300"/>
          </a:xfrm>
          <a:prstGeom prst="wedgeRectCallout">
            <a:avLst>
              <a:gd name="adj1" fmla="val 70629"/>
              <a:gd name="adj2" fmla="val 39209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3583"/>
                </a:solidFill>
              </a:rPr>
              <a:t>Юридические </a:t>
            </a:r>
            <a:r>
              <a:rPr lang="ru-RU" sz="1200" dirty="0">
                <a:solidFill>
                  <a:srgbClr val="283583"/>
                </a:solidFill>
              </a:rPr>
              <a:t>лица (кроме субъектов малого предпринимательства), независимо от формы собственности и организационно-правовой формы, предоставляющие услуги гостиниц и аналогичных им коллективных средств размещения (гостиницы, мотели, хостелы, другие организации гостиничного типа) и специализированных коллективных средств размещения (санаторно-курортные организации, организации отдыха</a:t>
            </a:r>
            <a:r>
              <a:rPr lang="ru-RU" sz="1200" dirty="0" smtClean="0">
                <a:solidFill>
                  <a:srgbClr val="283583"/>
                </a:solidFill>
              </a:rPr>
              <a:t>)</a:t>
            </a:r>
            <a:endParaRPr lang="ru-RU" sz="1200" dirty="0">
              <a:solidFill>
                <a:srgbClr val="283583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806940" y="3547276"/>
            <a:ext cx="2087880" cy="2685549"/>
          </a:xfrm>
          <a:prstGeom prst="wedgeRectCallout">
            <a:avLst>
              <a:gd name="adj1" fmla="val -101893"/>
              <a:gd name="adj2" fmla="val -31624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dirty="0">
                <a:solidFill>
                  <a:srgbClr val="283583"/>
                </a:solidFill>
              </a:rPr>
              <a:t>Респондент заполняет настоящую форму по итогам деятельности отдельно за каждый квартал отчетного года и предоставляет</a:t>
            </a:r>
            <a:br>
              <a:rPr lang="ru-RU" sz="1200" dirty="0">
                <a:solidFill>
                  <a:srgbClr val="283583"/>
                </a:solidFill>
              </a:rPr>
            </a:br>
            <a:r>
              <a:rPr lang="ru-RU" sz="1200" dirty="0">
                <a:solidFill>
                  <a:srgbClr val="283583"/>
                </a:solidFill>
              </a:rPr>
              <a:t>ее </a:t>
            </a:r>
            <a:r>
              <a:rPr lang="ru-RU" sz="1200" dirty="0" smtClean="0">
                <a:solidFill>
                  <a:srgbClr val="283583"/>
                </a:solidFill>
              </a:rPr>
              <a:t>в территориальный </a:t>
            </a:r>
            <a:r>
              <a:rPr lang="ru-RU" sz="1200" dirty="0">
                <a:solidFill>
                  <a:srgbClr val="283583"/>
                </a:solidFill>
              </a:rPr>
              <a:t>орган Росстата по месту нахождения коллективного средства размещения. Сезонные КСР заполняют</a:t>
            </a:r>
            <a:br>
              <a:rPr lang="ru-RU" sz="1200" dirty="0">
                <a:solidFill>
                  <a:srgbClr val="283583"/>
                </a:solidFill>
              </a:rPr>
            </a:br>
            <a:r>
              <a:rPr lang="ru-RU" sz="1200" dirty="0">
                <a:solidFill>
                  <a:srgbClr val="283583"/>
                </a:solidFill>
              </a:rPr>
              <a:t>и предоставляют форму с того квартала, в котором они фактически начинают функционировать.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77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19980" y="457201"/>
            <a:ext cx="9651880" cy="1805939"/>
          </a:xfrm>
        </p:spPr>
        <p:txBody>
          <a:bodyPr/>
          <a:lstStyle/>
          <a:p>
            <a:pPr algn="ctr"/>
            <a:r>
              <a:rPr lang="ru-RU" sz="2400" dirty="0" smtClean="0"/>
              <a:t>В соответствии с пунктом 1.23.1 Федерального плана статистических работ, утвержденного распоряжением Правительства РФ от 6 мая 2008г. № 671-р </a:t>
            </a:r>
            <a:r>
              <a:rPr lang="ru-RU" sz="2000" dirty="0" smtClean="0"/>
              <a:t>(с изменениями от 28 января 2022 г. № 118-р)</a:t>
            </a:r>
            <a:r>
              <a:rPr lang="ru-RU" sz="2400" dirty="0" smtClean="0"/>
              <a:t> сроки официальной публикации сведений о деятельности коллективных средств размещения  следующие: 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83613"/>
              </p:ext>
            </p:extLst>
          </p:nvPr>
        </p:nvGraphicFramePr>
        <p:xfrm>
          <a:off x="1554480" y="2705100"/>
          <a:ext cx="9578341" cy="291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851"/>
                <a:gridCol w="2347470"/>
                <a:gridCol w="2367426"/>
                <a:gridCol w="1649797"/>
                <a:gridCol w="1649797"/>
              </a:tblGrid>
              <a:tr h="77813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1.23. Гостиницы, рестораны (общественное питание)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4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1.23.1.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Деятельность коллективных средств размещения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по Российской Федерации, субъектам Российской Федерации, федеральным округам, формам собственности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ежегодно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4-я неделя апреля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4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ежеквартально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83583"/>
                          </a:solidFill>
                          <a:effectLst/>
                        </a:rPr>
                        <a:t>на 36-40-й рабочий день после отчетного периода</a:t>
                      </a: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73320" y="612337"/>
            <a:ext cx="9560440" cy="936897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dirty="0" smtClean="0"/>
              <a:t>Отдельные показатели деятельности коллективных средств размещения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(по данным формы № 1-КСР (годовая))</a:t>
            </a:r>
            <a:endParaRPr lang="ru-RU" sz="20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76060" y="61645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34811"/>
              </p:ext>
            </p:extLst>
          </p:nvPr>
        </p:nvGraphicFramePr>
        <p:xfrm>
          <a:off x="1673859" y="2173392"/>
          <a:ext cx="8895081" cy="30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027"/>
                <a:gridCol w="2965027"/>
                <a:gridCol w="2965027"/>
              </a:tblGrid>
              <a:tr h="634266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800" b="1" kern="1200" dirty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32D"/>
                    </a:solidFill>
                  </a:tcPr>
                </a:tc>
              </a:tr>
              <a:tr h="795699">
                <a:tc>
                  <a:txBody>
                    <a:bodyPr/>
                    <a:lstStyle/>
                    <a:p>
                      <a:pPr algn="l"/>
                      <a:endParaRPr lang="ru-RU" sz="14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ночевок, </a:t>
                      </a:r>
                      <a:r>
                        <a:rPr lang="ru-RU" sz="1400" b="1" kern="1200" baseline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b="1" kern="1200" baseline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единиц </a:t>
                      </a:r>
                      <a:r>
                        <a:rPr lang="ru-RU" sz="1400" b="1" kern="120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686,2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1261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</a:tr>
              <a:tr h="795699">
                <a:tc>
                  <a:txBody>
                    <a:bodyPr/>
                    <a:lstStyle/>
                    <a:p>
                      <a:pPr algn="l"/>
                      <a:endParaRPr lang="ru-RU" sz="1400" b="1" kern="1200" dirty="0" smtClean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b="1" kern="1200" dirty="0" smtClean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Число КСР,  единиц</a:t>
                      </a:r>
                      <a:endParaRPr lang="ru-RU" sz="1400" b="1" kern="1200" dirty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ru-RU" sz="1400" b="1" kern="1200" dirty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ru-RU" sz="1400" b="1" kern="1200" dirty="0">
                        <a:solidFill>
                          <a:srgbClr val="2835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</a:tr>
              <a:tr h="795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Численность размещенных лиц,  </a:t>
                      </a:r>
                      <a:r>
                        <a:rPr lang="ru-RU" sz="1400" b="1" dirty="0" err="1" smtClean="0">
                          <a:solidFill>
                            <a:srgbClr val="283583"/>
                          </a:solidFill>
                        </a:rPr>
                        <a:t>тыс.человек</a:t>
                      </a:r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</a:txBody>
                  <a:tcP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283583"/>
                          </a:solidFill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368,8</a:t>
                      </a:r>
                    </a:p>
                  </a:txBody>
                  <a:tcPr anchor="b"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9640" y="6200775"/>
            <a:ext cx="2887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334286"/>
                </a:solidFill>
              </a:rPr>
              <a:t>Данная информация размещена  ЕМИСС</a:t>
            </a:r>
            <a:endParaRPr lang="ru-RU" sz="800" dirty="0">
              <a:solidFill>
                <a:srgbClr val="3342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0694" y="1078338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1)</a:t>
            </a:r>
            <a:endParaRPr lang="ru-RU" sz="1200" b="1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11" y="6176904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589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11070" y="670272"/>
            <a:ext cx="9397695" cy="906781"/>
          </a:xfrm>
        </p:spPr>
        <p:txBody>
          <a:bodyPr/>
          <a:lstStyle/>
          <a:p>
            <a:pPr algn="ctr"/>
            <a:r>
              <a:rPr lang="ru-RU" sz="2000" dirty="0" smtClean="0"/>
              <a:t>Отдельные показатели деятельности коллективных </a:t>
            </a:r>
            <a:r>
              <a:rPr lang="ru-RU" sz="2000" dirty="0"/>
              <a:t>средствах </a:t>
            </a:r>
            <a:r>
              <a:rPr lang="ru-RU" sz="2000" dirty="0" smtClean="0"/>
              <a:t>размещения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/>
              <a:t> (по данным формы </a:t>
            </a:r>
            <a:r>
              <a:rPr lang="ru-RU" sz="1800" dirty="0"/>
              <a:t>№ 1-КСР (</a:t>
            </a:r>
            <a:r>
              <a:rPr lang="ru-RU" sz="1800" dirty="0" smtClean="0"/>
              <a:t>краткая))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23798"/>
              </p:ext>
            </p:extLst>
          </p:nvPr>
        </p:nvGraphicFramePr>
        <p:xfrm>
          <a:off x="1837427" y="1826471"/>
          <a:ext cx="9558067" cy="332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109"/>
                <a:gridCol w="1328468"/>
                <a:gridCol w="1121434"/>
                <a:gridCol w="1431985"/>
                <a:gridCol w="1371600"/>
                <a:gridCol w="2113471"/>
              </a:tblGrid>
              <a:tr h="813544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 Псковская область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583"/>
                          </a:solidFill>
                        </a:rPr>
                        <a:t>2021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2D"/>
                    </a:solidFill>
                  </a:tcPr>
                </a:tc>
              </a:tr>
              <a:tr h="8841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январь-март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январь-июнь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январь-сентябрь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январь-декабрь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январь-март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2D"/>
                    </a:solidFill>
                  </a:tcPr>
                </a:tc>
              </a:tr>
              <a:tr h="813544">
                <a:tc>
                  <a:txBody>
                    <a:bodyPr/>
                    <a:lstStyle/>
                    <a:p>
                      <a:endParaRPr lang="ru-RU" sz="1400" b="1" dirty="0" smtClean="0">
                        <a:solidFill>
                          <a:srgbClr val="283583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Число ночевок, </a:t>
                      </a:r>
                      <a:br>
                        <a:rPr lang="ru-RU" sz="1400" b="1" dirty="0" smtClean="0">
                          <a:solidFill>
                            <a:srgbClr val="283583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тыс. единиц                                                  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180,8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420,0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695,0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876,7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 соответствии с ФПСР срок официальной публикация установлен с 26 мая по 1 июня   2022 года</a:t>
                      </a:r>
                    </a:p>
                    <a:p>
                      <a:pPr algn="r"/>
                      <a:endParaRPr lang="ru-RU" sz="16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</a:tr>
              <a:tr h="8135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Численность </a:t>
                      </a:r>
                      <a:r>
                        <a:rPr lang="ru-RU" sz="1400" b="1" smtClean="0">
                          <a:solidFill>
                            <a:srgbClr val="283583"/>
                          </a:solidFill>
                        </a:rPr>
                        <a:t>размещенных лиц, </a:t>
                      </a:r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тыс. человек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72,3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165,8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255,5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283583"/>
                          </a:solidFill>
                        </a:rPr>
                        <a:t>319,6</a:t>
                      </a:r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rgbClr val="283583"/>
                        </a:solidFill>
                      </a:endParaRPr>
                    </a:p>
                  </a:txBody>
                  <a:tcPr anchor="ctr"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377" y="5913438"/>
            <a:ext cx="2987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2"/>
                </a:solidFill>
              </a:rPr>
              <a:t>1) Данная информация размещена в ЕМИСС</a:t>
            </a:r>
            <a:endParaRPr lang="ru-RU" sz="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5110" y="617385"/>
            <a:ext cx="368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1)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80680" cy="1635563"/>
          </a:xfrm>
        </p:spPr>
        <p:txBody>
          <a:bodyPr/>
          <a:lstStyle/>
          <a:p>
            <a:pPr algn="ctr"/>
            <a:r>
              <a:rPr lang="ru-RU" sz="2000" dirty="0" smtClean="0"/>
              <a:t>Начиная с отчета за январь 2022 года  введена новая форма статистического наблюдения</a:t>
            </a:r>
          </a:p>
          <a:p>
            <a:pPr algn="ctr"/>
            <a:r>
              <a:rPr lang="ru-RU" sz="2000" dirty="0" smtClean="0"/>
              <a:t>«Сведения о деятельности коллективных средств размещения»</a:t>
            </a:r>
          </a:p>
          <a:p>
            <a:pPr algn="ctr"/>
            <a:r>
              <a:rPr lang="ru-RU" sz="1800" b="1" dirty="0" smtClean="0"/>
              <a:t>Форма № 1-КСР (основные индикаторы)</a:t>
            </a:r>
          </a:p>
          <a:p>
            <a:pPr algn="ctr"/>
            <a:r>
              <a:rPr lang="ru-RU" sz="1400" b="1" dirty="0"/>
              <a:t>М</a:t>
            </a:r>
            <a:r>
              <a:rPr lang="ru-RU" sz="1400" b="1" dirty="0" smtClean="0"/>
              <a:t>есячная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5" y="2171700"/>
            <a:ext cx="5941594" cy="418433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701040" y="1874520"/>
            <a:ext cx="2766060" cy="2811780"/>
          </a:xfrm>
          <a:prstGeom prst="wedgeRectCallout">
            <a:avLst>
              <a:gd name="adj1" fmla="val 81184"/>
              <a:gd name="adj2" fmla="val 37337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283583"/>
                </a:solidFill>
              </a:rPr>
              <a:t>Юридические </a:t>
            </a:r>
            <a:r>
              <a:rPr lang="ru-RU" sz="1200" dirty="0">
                <a:solidFill>
                  <a:srgbClr val="283583"/>
                </a:solidFill>
              </a:rPr>
              <a:t>лица (кроме субъектов малого предпринимательства), независимо от формы собственности и организационно-правовой формы, предоставляющие услуги гостиниц и аналогичных им коллективных средств размещения (гостиницы, мотели, хостелы, другие организации гостиничного типа) и специализированных коллективных средств размещения (санаторно-курортные организации, организации отдыха)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294620" y="2636520"/>
            <a:ext cx="1394460" cy="1379220"/>
          </a:xfrm>
          <a:prstGeom prst="wedgeRectCallout">
            <a:avLst>
              <a:gd name="adj1" fmla="val -136680"/>
              <a:gd name="adj2" fmla="val 92887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83583"/>
                </a:solidFill>
                <a:latin typeface="Times New Roman"/>
                <a:ea typeface="Times New Roman"/>
                <a:cs typeface="Arial"/>
              </a:rPr>
              <a:t>Респондент заполняет данные по форме по итогам деятельности за отчетный период с начала года</a:t>
            </a:r>
            <a:endParaRPr lang="ru-RU" sz="1200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19980" y="457201"/>
            <a:ext cx="9651880" cy="1805939"/>
          </a:xfrm>
        </p:spPr>
        <p:txBody>
          <a:bodyPr/>
          <a:lstStyle/>
          <a:p>
            <a:pPr algn="ctr"/>
            <a:r>
              <a:rPr lang="ru-RU" sz="2400" dirty="0" smtClean="0"/>
              <a:t>В соответствии с пунктом 1.23.1 Федерального плана статистических работ, утвержденного распоряжением Правительства РФ от 6 мая 2008г. № 671-р </a:t>
            </a:r>
            <a:r>
              <a:rPr lang="ru-RU" sz="2000" dirty="0" smtClean="0"/>
              <a:t>(с изменениями от 28 января 2022 г. № 118-р)</a:t>
            </a:r>
            <a:r>
              <a:rPr lang="ru-RU" sz="2400" dirty="0" smtClean="0"/>
              <a:t> сроки официальной публикации сведений о деятельности коллективных средств размещения  следующие: 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746"/>
              </p:ext>
            </p:extLst>
          </p:nvPr>
        </p:nvGraphicFramePr>
        <p:xfrm>
          <a:off x="1492370" y="2705100"/>
          <a:ext cx="9640452" cy="3980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0858"/>
                <a:gridCol w="1649797"/>
                <a:gridCol w="1649797"/>
              </a:tblGrid>
              <a:tr h="736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1.23. Гостиницы, рестораны (общественное питание)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47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28358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28358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28358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28358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83583"/>
                          </a:solidFill>
                          <a:effectLst/>
                        </a:rPr>
                        <a:t>Деятельность </a:t>
                      </a: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коллективных средств размещения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по Российской Федерации, субъектам Российской Федерации, федеральным округам, формам собственности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ежегодно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4-я неделя апреля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4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ежеквартально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83583"/>
                          </a:solidFill>
                          <a:effectLst/>
                        </a:rPr>
                        <a:t>на 36-40-й рабочий день после отчетного периода</a:t>
                      </a:r>
                      <a:endParaRPr lang="ru-RU" sz="1400" b="1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227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83583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ежемесячно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19 - 23-й рабочий день после отчетного периода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12223</TotalTime>
  <Words>904</Words>
  <Application>Microsoft Office PowerPoint</Application>
  <PresentationFormat>Произвольный</PresentationFormat>
  <Paragraphs>170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Гарновская Светлана Леонидовна</cp:lastModifiedBy>
  <cp:revision>870</cp:revision>
  <cp:lastPrinted>2022-04-25T13:03:21Z</cp:lastPrinted>
  <dcterms:created xsi:type="dcterms:W3CDTF">2020-03-31T09:31:17Z</dcterms:created>
  <dcterms:modified xsi:type="dcterms:W3CDTF">2022-04-29T06:45:24Z</dcterms:modified>
</cp:coreProperties>
</file>