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23"/>
  </p:notesMasterIdLst>
  <p:sldIdLst>
    <p:sldId id="267" r:id="rId2"/>
    <p:sldId id="352" r:id="rId3"/>
    <p:sldId id="361" r:id="rId4"/>
    <p:sldId id="360" r:id="rId5"/>
    <p:sldId id="363" r:id="rId6"/>
    <p:sldId id="362" r:id="rId7"/>
    <p:sldId id="328" r:id="rId8"/>
    <p:sldId id="354" r:id="rId9"/>
    <p:sldId id="364" r:id="rId10"/>
    <p:sldId id="351" r:id="rId11"/>
    <p:sldId id="356" r:id="rId12"/>
    <p:sldId id="357" r:id="rId13"/>
    <p:sldId id="370" r:id="rId14"/>
    <p:sldId id="378" r:id="rId15"/>
    <p:sldId id="372" r:id="rId16"/>
    <p:sldId id="371" r:id="rId17"/>
    <p:sldId id="373" r:id="rId18"/>
    <p:sldId id="374" r:id="rId19"/>
    <p:sldId id="376" r:id="rId20"/>
    <p:sldId id="377" r:id="rId21"/>
    <p:sldId id="355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78F12D-7EB7-4F6A-B15A-29BCEBD14478}">
          <p14:sldIdLst>
            <p14:sldId id="267"/>
          </p14:sldIdLst>
        </p14:section>
        <p14:section name="Раздел без заголовка" id="{AD771626-8011-4176-B423-77897EEEE05E}">
          <p14:sldIdLst>
            <p14:sldId id="352"/>
            <p14:sldId id="361"/>
            <p14:sldId id="360"/>
            <p14:sldId id="363"/>
            <p14:sldId id="362"/>
            <p14:sldId id="328"/>
            <p14:sldId id="354"/>
            <p14:sldId id="364"/>
            <p14:sldId id="351"/>
            <p14:sldId id="356"/>
            <p14:sldId id="357"/>
            <p14:sldId id="370"/>
            <p14:sldId id="378"/>
            <p14:sldId id="372"/>
            <p14:sldId id="371"/>
            <p14:sldId id="373"/>
            <p14:sldId id="374"/>
            <p14:sldId id="376"/>
            <p14:sldId id="377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D365"/>
    <a:srgbClr val="D0000A"/>
    <a:srgbClr val="DA0000"/>
    <a:srgbClr val="FFC32E"/>
    <a:srgbClr val="FF99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6395" autoAdjust="0"/>
  </p:normalViewPr>
  <p:slideViewPr>
    <p:cSldViewPr snapToGrid="0" snapToObjects="1">
      <p:cViewPr>
        <p:scale>
          <a:sx n="80" d="100"/>
          <a:sy n="80" d="100"/>
        </p:scale>
        <p:origin x="-534" y="-28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175D91-9DF8-47CE-A0F4-68F9423D42AE}" type="datetimeFigureOut">
              <a:rPr lang="ru-RU"/>
              <a:pPr>
                <a:defRPr/>
              </a:pPr>
              <a:t>24.03.2022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9E96F9-947B-4BAD-B95C-FF09FD2E1E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612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Изображение выглядит как сидит, дисплей, компьютер, стол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l="-40" t="6770" r="66" b="10382"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68688" y="1295400"/>
            <a:ext cx="838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4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806575" y="2403475"/>
            <a:ext cx="4383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grpSp>
        <p:nvGrpSpPr>
          <p:cNvPr id="7" name="Группа 33"/>
          <p:cNvGrpSpPr>
            <a:grpSpLocks/>
          </p:cNvGrpSpPr>
          <p:nvPr userDrawn="1"/>
        </p:nvGrpSpPr>
        <p:grpSpPr bwMode="auto">
          <a:xfrm>
            <a:off x="11456988" y="4641850"/>
            <a:ext cx="493712" cy="498475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59096" y="5292609"/>
              <a:ext cx="137252" cy="256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5672138" y="1289050"/>
            <a:ext cx="258762" cy="427990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89050"/>
            <a:ext cx="258763" cy="427990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40281D-2B76-4253-B131-ED99ED5F1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4997450" y="1570038"/>
            <a:ext cx="258763" cy="371792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8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4FBB20-CF04-4330-8C19-18C5B50E91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Прямоугольник 9"/>
          <p:cNvSpPr/>
          <p:nvPr userDrawn="1"/>
        </p:nvSpPr>
        <p:spPr>
          <a:xfrm>
            <a:off x="0" y="1622425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D40CAA-138D-439C-926F-C0A1993A8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704975"/>
            <a:ext cx="12192000" cy="4494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highlight>
                <a:srgbClr val="345074"/>
              </a:highlight>
              <a:latin typeface="+mn-lt"/>
              <a:cs typeface="+mn-cs"/>
            </a:endParaRPr>
          </a:p>
        </p:txBody>
      </p:sp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6BB58D-C8DE-4A80-8BF2-104CFA2958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473200"/>
            <a:ext cx="12192000" cy="53848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highlight>
                <a:srgbClr val="345074"/>
              </a:highlight>
              <a:latin typeface="+mn-lt"/>
              <a:cs typeface="+mn-cs"/>
            </a:endParaRPr>
          </a:p>
        </p:txBody>
      </p:sp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B750AA-3CBA-45E0-AD14-0D51E462A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 l="21410" r="23283"/>
          <a:stretch>
            <a:fillRect/>
          </a:stretch>
        </p:blipFill>
        <p:spPr bwMode="auto">
          <a:xfrm>
            <a:off x="12700" y="0"/>
            <a:ext cx="553243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9525"/>
            <a:ext cx="5545138" cy="129857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12700" y="5559425"/>
            <a:ext cx="5532438" cy="129857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7" name="Группа 3"/>
          <p:cNvGrpSpPr>
            <a:grpSpLocks/>
          </p:cNvGrpSpPr>
          <p:nvPr userDrawn="1"/>
        </p:nvGrpSpPr>
        <p:grpSpPr bwMode="auto">
          <a:xfrm>
            <a:off x="11698288" y="5699125"/>
            <a:ext cx="493712" cy="500063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9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59096" y="5292272"/>
              <a:ext cx="137252" cy="256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10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5087938" y="1308100"/>
            <a:ext cx="458787" cy="4251325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11" name="Рисунок 2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2463" y="104775"/>
            <a:ext cx="915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741488" y="457200"/>
            <a:ext cx="38306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F0130-9E74-4FE3-8ED5-9962D3689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 userDrawn="1"/>
        </p:nvSpPr>
        <p:spPr>
          <a:xfrm>
            <a:off x="4763" y="4763"/>
            <a:ext cx="5557837" cy="684688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11" dirty="0">
              <a:latin typeface="+mn-lt"/>
              <a:cs typeface="+mn-cs"/>
            </a:endParaRPr>
          </a:p>
        </p:txBody>
      </p:sp>
      <p:sp>
        <p:nvSpPr>
          <p:cNvPr id="4" name="object 7"/>
          <p:cNvSpPr/>
          <p:nvPr userDrawn="1"/>
        </p:nvSpPr>
        <p:spPr>
          <a:xfrm>
            <a:off x="5086350" y="1409700"/>
            <a:ext cx="476250" cy="403701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11" dirty="0">
              <a:latin typeface="+mn-lt"/>
              <a:cs typeface="+mn-cs"/>
            </a:endParaRPr>
          </a:p>
        </p:txBody>
      </p:sp>
      <p:grpSp>
        <p:nvGrpSpPr>
          <p:cNvPr id="5" name="Группа 1"/>
          <p:cNvGrpSpPr>
            <a:grpSpLocks/>
          </p:cNvGrpSpPr>
          <p:nvPr userDrawn="1"/>
        </p:nvGrpSpPr>
        <p:grpSpPr bwMode="auto">
          <a:xfrm>
            <a:off x="11698288" y="5699125"/>
            <a:ext cx="493712" cy="500063"/>
            <a:chOff x="11697890" y="5699624"/>
            <a:chExt cx="494109" cy="499100"/>
          </a:xfrm>
        </p:grpSpPr>
        <p:sp>
          <p:nvSpPr>
            <p:cNvPr id="6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  <p:sp>
          <p:nvSpPr>
            <p:cNvPr id="7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877421" y="5818458"/>
              <a:ext cx="154112" cy="2883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  <a:cs typeface="+mn-cs"/>
              </a:endParaRPr>
            </a:p>
          </p:txBody>
        </p:sp>
      </p:grp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A0AD-5527-4EA3-8DA0-46B6D6B69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893888"/>
            <a:ext cx="7035800" cy="307022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4" name="Рисунок 4" descr="Изображение выглядит как внутренний, потолок, окно, стол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t="14302" b="3491"/>
          <a:stretch>
            <a:fillRect/>
          </a:stretch>
        </p:blipFill>
        <p:spPr bwMode="auto">
          <a:xfrm>
            <a:off x="496888" y="779463"/>
            <a:ext cx="60848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496888" y="777875"/>
            <a:ext cx="6084887" cy="500221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69963" y="3494088"/>
            <a:ext cx="56118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10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833438" y="839788"/>
            <a:ext cx="0" cy="49942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4429125" y="777875"/>
            <a:ext cx="0" cy="270351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2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251075" y="2244725"/>
            <a:ext cx="0" cy="124936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15">
            <a:extLst>
              <a:ext uri="{FF2B5EF4-FFF2-40B4-BE49-F238E27FC236}"/>
            </a:extLst>
          </p:cNvPr>
          <p:cNvSpPr/>
          <p:nvPr userDrawn="1"/>
        </p:nvSpPr>
        <p:spPr>
          <a:xfrm>
            <a:off x="752475" y="4895850"/>
            <a:ext cx="171450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22">
            <a:extLst>
              <a:ext uri="{FF2B5EF4-FFF2-40B4-BE49-F238E27FC236}"/>
            </a:extLst>
          </p:cNvPr>
          <p:cNvSpPr/>
          <p:nvPr userDrawn="1"/>
        </p:nvSpPr>
        <p:spPr>
          <a:xfrm>
            <a:off x="2162175" y="3422650"/>
            <a:ext cx="171450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23">
            <a:extLst>
              <a:ext uri="{FF2B5EF4-FFF2-40B4-BE49-F238E27FC236}"/>
            </a:extLst>
          </p:cNvPr>
          <p:cNvSpPr/>
          <p:nvPr userDrawn="1"/>
        </p:nvSpPr>
        <p:spPr>
          <a:xfrm>
            <a:off x="4346575" y="692150"/>
            <a:ext cx="171450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object 16">
            <a:extLst>
              <a:ext uri="{FF2B5EF4-FFF2-40B4-BE49-F238E27FC236}"/>
            </a:extLst>
          </p:cNvPr>
          <p:cNvSpPr/>
          <p:nvPr/>
        </p:nvSpPr>
        <p:spPr>
          <a:xfrm>
            <a:off x="7291388" y="5280025"/>
            <a:ext cx="493712" cy="500063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4" name="object 17">
            <a:extLst>
              <a:ext uri="{FF2B5EF4-FFF2-40B4-BE49-F238E27FC236}"/>
            </a:extLst>
          </p:cNvPr>
          <p:cNvSpPr/>
          <p:nvPr/>
        </p:nvSpPr>
        <p:spPr>
          <a:xfrm>
            <a:off x="7470775" y="5399088"/>
            <a:ext cx="153988" cy="28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 descr="Изображение выглядит как внутренний, сталь, сидит, большой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l="66" r="-66" b="17728"/>
          <a:stretch>
            <a:fillRect/>
          </a:stretch>
        </p:blipFill>
        <p:spPr bwMode="auto">
          <a:xfrm>
            <a:off x="0" y="9525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" name="Полилиния 16">
            <a:extLst>
              <a:ext uri="{FF2B5EF4-FFF2-40B4-BE49-F238E27FC236}"/>
            </a:extLst>
          </p:cNvPr>
          <p:cNvSpPr/>
          <p:nvPr userDrawn="1"/>
        </p:nvSpPr>
        <p:spPr>
          <a:xfrm>
            <a:off x="158750" y="1778000"/>
            <a:ext cx="3573463" cy="2497138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Прямоугольник 17">
            <a:extLst>
              <a:ext uri="{FF2B5EF4-FFF2-40B4-BE49-F238E27FC236}"/>
            </a:extLst>
          </p:cNvPr>
          <p:cNvSpPr/>
          <p:nvPr userDrawn="1"/>
        </p:nvSpPr>
        <p:spPr>
          <a:xfrm>
            <a:off x="2595563" y="4146550"/>
            <a:ext cx="609600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indent="157163" algn="ctr">
              <a:lnSpc>
                <a:spcPct val="115000"/>
              </a:lnSpc>
              <a:spcBef>
                <a:spcPts val="100"/>
              </a:spcBef>
              <a:defRPr/>
            </a:pPr>
            <a:r>
              <a:rPr lang="ru-RU">
                <a:solidFill>
                  <a:srgbClr val="FFFFFF"/>
                </a:solidFill>
              </a:rPr>
              <a:t>ОБЩЕСИСТЕМНЫЕ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ВЫВОДЫ</a:t>
            </a:r>
            <a:endParaRPr lang="ru-RU"/>
          </a:p>
        </p:txBody>
      </p:sp>
      <p:cxnSp>
        <p:nvCxnSpPr>
          <p:cNvPr id="6" name="Прямая соединительная линия 23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25725" y="388938"/>
            <a:ext cx="914400" cy="1812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3459163" y="9525"/>
            <a:ext cx="5273675" cy="687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3459163" y="5856288"/>
            <a:ext cx="5273675" cy="1035050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cxnSp>
        <p:nvCxnSpPr>
          <p:cNvPr id="9" name="Прямая соединительная линия 33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498850" y="5856288"/>
            <a:ext cx="864076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37">
            <a:extLst>
              <a:ext uri="{FF2B5EF4-FFF2-40B4-BE49-F238E27FC236}"/>
            </a:extLst>
          </p:cNvPr>
          <p:cNvSpPr/>
          <p:nvPr userDrawn="1"/>
        </p:nvSpPr>
        <p:spPr>
          <a:xfrm>
            <a:off x="3344863" y="5745163"/>
            <a:ext cx="223837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1" name="Прямая соединительная линия 32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459163" y="9525"/>
            <a:ext cx="0" cy="68484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1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/>
            </a:extLst>
          </p:cNvPr>
          <p:cNvSpPr/>
          <p:nvPr/>
        </p:nvSpPr>
        <p:spPr>
          <a:xfrm>
            <a:off x="1363663" y="1701800"/>
            <a:ext cx="3078162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3" name="object 16">
            <a:extLst>
              <a:ext uri="{FF2B5EF4-FFF2-40B4-BE49-F238E27FC236}"/>
            </a:extLst>
          </p:cNvPr>
          <p:cNvSpPr/>
          <p:nvPr/>
        </p:nvSpPr>
        <p:spPr>
          <a:xfrm>
            <a:off x="1273175" y="2109788"/>
            <a:ext cx="3259138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4" name="object 2">
            <a:extLst>
              <a:ext uri="{FF2B5EF4-FFF2-40B4-BE49-F238E27FC236}"/>
            </a:extLst>
          </p:cNvPr>
          <p:cNvSpPr/>
          <p:nvPr/>
        </p:nvSpPr>
        <p:spPr>
          <a:xfrm>
            <a:off x="4730750" y="1701800"/>
            <a:ext cx="3079750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5" name="object 16">
            <a:extLst>
              <a:ext uri="{FF2B5EF4-FFF2-40B4-BE49-F238E27FC236}"/>
            </a:extLst>
          </p:cNvPr>
          <p:cNvSpPr/>
          <p:nvPr/>
        </p:nvSpPr>
        <p:spPr>
          <a:xfrm>
            <a:off x="4640263" y="2109788"/>
            <a:ext cx="3260725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6" name="object 2">
            <a:extLst>
              <a:ext uri="{FF2B5EF4-FFF2-40B4-BE49-F238E27FC236}"/>
            </a:extLst>
          </p:cNvPr>
          <p:cNvSpPr/>
          <p:nvPr/>
        </p:nvSpPr>
        <p:spPr>
          <a:xfrm>
            <a:off x="8099425" y="1701800"/>
            <a:ext cx="3079750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7" name="object 16">
            <a:extLst>
              <a:ext uri="{FF2B5EF4-FFF2-40B4-BE49-F238E27FC236}"/>
            </a:extLst>
          </p:cNvPr>
          <p:cNvSpPr/>
          <p:nvPr/>
        </p:nvSpPr>
        <p:spPr>
          <a:xfrm>
            <a:off x="8008938" y="2109788"/>
            <a:ext cx="3260725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8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976B52-F0A9-4095-A759-4F52F9CD4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Прямоугольник 9"/>
          <p:cNvSpPr/>
          <p:nvPr userDrawn="1"/>
        </p:nvSpPr>
        <p:spPr>
          <a:xfrm>
            <a:off x="0" y="1622425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7C92B6-E008-48F4-AB78-2C15770DDB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76388"/>
            <a:ext cx="8089900" cy="387826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7" name="Рисунок 22"/>
          <p:cNvPicPr>
            <a:picLocks noChangeAspect="1"/>
          </p:cNvPicPr>
          <p:nvPr userDrawn="1"/>
        </p:nvPicPr>
        <p:blipFill>
          <a:blip r:embed="rId2"/>
          <a:srcRect l="3252" t="5550" r="23734" b="2428"/>
          <a:stretch>
            <a:fillRect/>
          </a:stretch>
        </p:blipFill>
        <p:spPr bwMode="auto">
          <a:xfrm>
            <a:off x="5845175" y="844550"/>
            <a:ext cx="6346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5C7495-F2CB-4709-8642-70A0FA018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3"/>
            <a:ext cx="1049338" cy="2921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38288"/>
            <a:ext cx="258763" cy="3719512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D23C4F-C578-4650-8747-4C83DC409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6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BF3767-F74A-433C-A792-4289F62DC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skovstat.gk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3609522" y="3496624"/>
            <a:ext cx="8669563" cy="1754326"/>
          </a:xfrm>
          <a:noFill/>
          <a:ln>
            <a:miter lim="800000"/>
            <a:headEnd/>
            <a:tailEnd/>
          </a:ln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dirty="0"/>
              <a:t>О порядке заполнения форм федерального статистического наблюдения за затратами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производство и продажу продукции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товаров, работ, услуг) за 2021 </a:t>
            </a:r>
            <a:r>
              <a:rPr lang="ru-RU" sz="2400" dirty="0" smtClean="0"/>
              <a:t>год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(приложение к форме №1-предприятие)</a:t>
            </a:r>
            <a:endParaRPr sz="2400" dirty="0">
              <a:latin typeface="Arial" charset="0"/>
              <a:cs typeface="Arial" charset="0"/>
            </a:endParaRPr>
          </a:p>
        </p:txBody>
      </p:sp>
      <p:sp>
        <p:nvSpPr>
          <p:cNvPr id="21506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5788025" y="5721350"/>
            <a:ext cx="6281738" cy="916661"/>
          </a:xfrm>
          <a:noFill/>
          <a:ln>
            <a:miter lim="800000"/>
            <a:headEnd/>
            <a:tailEnd/>
          </a:ln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dirty="0" smtClean="0">
                <a:latin typeface="Arial" charset="0"/>
                <a:cs typeface="Arial" charset="0"/>
              </a:rPr>
              <a:t>Март 2022г.</a:t>
            </a:r>
            <a:endParaRPr lang="ru-RU" dirty="0">
              <a:latin typeface="Arial" charset="0"/>
              <a:cs typeface="Arial" charset="0"/>
            </a:endParaRPr>
          </a:p>
          <a:p>
            <a:pPr algn="ctr" eaLnBrk="1" hangingPunct="1"/>
            <a:endParaRPr dirty="0">
              <a:latin typeface="Arial" charset="0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B8E04810-8F55-457B-8650-5FCB13969978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28194" r="15313" b="5695"/>
          <a:stretch/>
        </p:blipFill>
        <p:spPr bwMode="auto">
          <a:xfrm>
            <a:off x="542923" y="1514471"/>
            <a:ext cx="1010443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28194" r="15001" b="7315"/>
          <a:stretch/>
        </p:blipFill>
        <p:spPr bwMode="auto">
          <a:xfrm>
            <a:off x="485773" y="1438275"/>
            <a:ext cx="10375901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31806" r="16016" b="15277"/>
          <a:stretch/>
        </p:blipFill>
        <p:spPr bwMode="auto">
          <a:xfrm>
            <a:off x="292100" y="1665287"/>
            <a:ext cx="11406188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25556" r="15312" b="7314"/>
          <a:stretch/>
        </p:blipFill>
        <p:spPr bwMode="auto">
          <a:xfrm>
            <a:off x="1122359" y="1438274"/>
            <a:ext cx="947896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3750" r="12382" b="11528"/>
          <a:stretch/>
        </p:blipFill>
        <p:spPr bwMode="auto">
          <a:xfrm>
            <a:off x="1162050" y="1628774"/>
            <a:ext cx="9520238" cy="443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334286"/>
                </a:solidFill>
                <a:latin typeface="Arial" charset="0"/>
                <a:cs typeface="Arial" charset="0"/>
              </a:rPr>
              <a:t>Типичные ошибки прошлых лет</a:t>
            </a:r>
            <a:endParaRPr lang="ru-RU" dirty="0">
              <a:solidFill>
                <a:srgbClr val="334286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21805" r="15156" b="11249"/>
          <a:stretch/>
        </p:blipFill>
        <p:spPr bwMode="auto">
          <a:xfrm>
            <a:off x="1162050" y="1495425"/>
            <a:ext cx="91821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Типичные ошибки прошлых лет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23473" r="18517" b="7315"/>
          <a:stretch/>
        </p:blipFill>
        <p:spPr bwMode="auto">
          <a:xfrm>
            <a:off x="1274762" y="1609725"/>
            <a:ext cx="8659813" cy="474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22223" r="16406" b="8611"/>
          <a:stretch/>
        </p:blipFill>
        <p:spPr bwMode="auto">
          <a:xfrm>
            <a:off x="1181100" y="1524000"/>
            <a:ext cx="90106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8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2362" r="14531" b="12500"/>
          <a:stretch/>
        </p:blipFill>
        <p:spPr bwMode="auto">
          <a:xfrm>
            <a:off x="1181100" y="1533525"/>
            <a:ext cx="9239250" cy="44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 t="22777" r="15938" b="7315"/>
          <a:stretch/>
        </p:blipFill>
        <p:spPr bwMode="auto">
          <a:xfrm>
            <a:off x="1274762" y="1562100"/>
            <a:ext cx="8974137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8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3571" y="250611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3572" y="362315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609536" y="4947824"/>
            <a:ext cx="3638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СПЕЦИАЛИСТОВ</a:t>
            </a:r>
            <a:endParaRPr lang="ru-RU" b="1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9014" y="1356172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609536" y="1525449"/>
            <a:ext cx="3499237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26670" eaLnBrk="1" hangingPunct="1"/>
            <a:r>
              <a:rPr lang="ru-RU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6535" y="2691910"/>
            <a:ext cx="372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spcBef>
                <a:spcPts val="1335"/>
              </a:spcBef>
            </a:pPr>
            <a:r>
              <a:rPr lang="ru-RU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ПРИЛОЖЕНИЙ</a:t>
            </a:r>
            <a:endParaRPr lang="ru-RU" b="1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1"/>
          <p:cNvSpPr txBox="1">
            <a:spLocks/>
          </p:cNvSpPr>
          <p:nvPr/>
        </p:nvSpPr>
        <p:spPr>
          <a:xfrm>
            <a:off x="1" y="1356172"/>
            <a:ext cx="4963886" cy="4130261"/>
          </a:xfrm>
          <a:prstGeom prst="rect">
            <a:avLst/>
          </a:prstGeom>
        </p:spPr>
        <p:txBody>
          <a:bodyPr vert="horz" wrap="square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4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800" dirty="0"/>
              <a:t>О порядке заполнения форм федерального статистического наблюдения за затратами на производство и продажу продукции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товаров, работ, услуг)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 </a:t>
            </a:r>
            <a:r>
              <a:rPr lang="ru-RU" sz="2800" dirty="0"/>
              <a:t>2021 год</a:t>
            </a:r>
            <a:br>
              <a:rPr lang="ru-RU" sz="2800" dirty="0"/>
            </a:br>
            <a:r>
              <a:rPr lang="ru-RU" sz="2800" dirty="0"/>
              <a:t> (приложение к форме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№</a:t>
            </a:r>
            <a:r>
              <a:rPr lang="ru-RU" sz="2800" dirty="0"/>
              <a:t>1-предприятие)</a:t>
            </a:r>
            <a:endParaRPr lang="ru-RU" sz="2800" dirty="0"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729014" y="477854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66535" y="3785949"/>
            <a:ext cx="4615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b="1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ОШИБКИ ПРОШЛЫХ ЛЕТ</a:t>
            </a:r>
            <a:endParaRPr lang="ru-RU" b="1" spc="-2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DA3DC0-F89A-43E4-A462-B8967D55188E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4699000"/>
            <a:ext cx="493712" cy="500063"/>
            <a:chOff x="9699205" y="5186438"/>
            <a:chExt cx="440055" cy="444500"/>
          </a:xfrm>
        </p:grpSpPr>
        <p:sp>
          <p:nvSpPr>
            <p:cNvPr id="57349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0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735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735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735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735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830513" y="2095500"/>
            <a:ext cx="2579687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малые предприятия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7972425" y="2095500"/>
            <a:ext cx="2889250" cy="758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>
                <a:solidFill>
                  <a:schemeClr val="bg1"/>
                </a:solidFill>
              </a:rPr>
              <a:t> домашние хозяйства</a:t>
            </a:r>
          </a:p>
        </p:txBody>
      </p:sp>
      <p:pic>
        <p:nvPicPr>
          <p:cNvPr id="57367" name="Рисунок 30"/>
          <p:cNvPicPr>
            <a:picLocks noChangeAspect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274763" y="2384425"/>
            <a:ext cx="1249362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Рисунок 53"/>
          <p:cNvPicPr>
            <a:picLocks noChangeAspect="1"/>
          </p:cNvPicPr>
          <p:nvPr/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6838950" y="2384425"/>
            <a:ext cx="793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>
            <a:spLocks/>
          </p:cNvSpPr>
          <p:nvPr/>
        </p:nvSpPr>
        <p:spPr bwMode="auto">
          <a:xfrm>
            <a:off x="292100" y="536576"/>
            <a:ext cx="11550650" cy="67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5694" r="12383" b="9028"/>
          <a:stretch/>
        </p:blipFill>
        <p:spPr bwMode="auto">
          <a:xfrm>
            <a:off x="485774" y="1222418"/>
            <a:ext cx="10390188" cy="51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8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000125" y="1687112"/>
            <a:ext cx="4680000" cy="4680000"/>
          </a:xfrm>
          <a:prstGeom prst="rect">
            <a:avLst/>
          </a:prstGeom>
          <a:gradFill flip="none" rotWithShape="1">
            <a:gsLst>
              <a:gs pos="35000">
                <a:srgbClr val="0066CC"/>
              </a:gs>
              <a:gs pos="0">
                <a:srgbClr val="002060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6932" y="1953779"/>
            <a:ext cx="5166550" cy="9794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8568" y="581892"/>
            <a:ext cx="4424264" cy="70064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charset="0"/>
                <a:cs typeface="Arial" charset="0"/>
              </a:rPr>
              <a:t>Контакты специалистов</a:t>
            </a: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6794500" y="1687513"/>
            <a:ext cx="4679950" cy="4679950"/>
          </a:xfrm>
          <a:prstGeom prst="rect">
            <a:avLst/>
          </a:prstGeom>
          <a:gradFill flip="none" rotWithShape="1">
            <a:gsLst>
              <a:gs pos="50000">
                <a:srgbClr val="0066CC"/>
              </a:gs>
              <a:gs pos="0">
                <a:srgbClr val="002060"/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958542" y="2015779"/>
            <a:ext cx="4766441" cy="855425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Смирнова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Николаевна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3602" y="1829944"/>
            <a:ext cx="1847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2"/>
          </p:nvPr>
        </p:nvSpPr>
        <p:spPr>
          <a:xfrm>
            <a:off x="7122783" y="2581953"/>
            <a:ext cx="4041637" cy="2239801"/>
          </a:xfrm>
        </p:spPr>
        <p:txBody>
          <a:bodyPr/>
          <a:lstStyle/>
          <a:p>
            <a:pPr marL="182563" indent="-182563" defTabSz="914379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chemeClr val="bg1"/>
                </a:solidFill>
              </a:rPr>
              <a:t>Нахват Лидия </a:t>
            </a:r>
            <a:r>
              <a:rPr lang="ru-RU" sz="1800" b="1" dirty="0" smtClean="0">
                <a:solidFill>
                  <a:schemeClr val="bg1"/>
                </a:solidFill>
              </a:rPr>
              <a:t>Владимировна</a:t>
            </a:r>
          </a:p>
          <a:p>
            <a:pPr marL="182563" indent="-182563" defTabSz="914379">
              <a:buFont typeface="Arial" panose="020B0604020202020204" pitchFamily="34" charset="0"/>
              <a:buChar char="•"/>
              <a:defRPr/>
            </a:pPr>
            <a:endParaRPr lang="ru-RU" sz="1800" b="1" dirty="0">
              <a:solidFill>
                <a:schemeClr val="bg1"/>
              </a:solidFill>
            </a:endParaRPr>
          </a:p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sz="1800" b="1" dirty="0" err="1" smtClean="0">
                <a:solidFill>
                  <a:schemeClr val="bg1"/>
                </a:solidFill>
              </a:rPr>
              <a:t>Федорчук</a:t>
            </a:r>
            <a:r>
              <a:rPr lang="ru-RU" sz="1800" b="1" dirty="0" smtClean="0">
                <a:solidFill>
                  <a:schemeClr val="bg1"/>
                </a:solidFill>
              </a:rPr>
              <a:t> Ирина Петровна</a:t>
            </a:r>
          </a:p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182563" lvl="0" indent="-182563" defTabSz="914379">
              <a:buFont typeface="Arial" panose="020B0604020202020204" pitchFamily="34" charset="0"/>
              <a:buChar char="•"/>
              <a:defRPr/>
            </a:pPr>
            <a:r>
              <a:rPr lang="ru-RU" sz="1800" b="1" dirty="0" err="1" smtClean="0">
                <a:solidFill>
                  <a:schemeClr val="bg1"/>
                </a:solidFill>
              </a:rPr>
              <a:t>Яцутко</a:t>
            </a:r>
            <a:r>
              <a:rPr lang="ru-RU" sz="1800" b="1" dirty="0" smtClean="0">
                <a:solidFill>
                  <a:schemeClr val="bg1"/>
                </a:solidFill>
              </a:rPr>
              <a:t> Наталья Олеговна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19726" y="5367650"/>
            <a:ext cx="2340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+</a:t>
            </a:r>
            <a:r>
              <a:rPr lang="ru-RU" sz="2000" b="1" dirty="0" smtClean="0">
                <a:solidFill>
                  <a:schemeClr val="bg1"/>
                </a:solidFill>
              </a:rPr>
              <a:t>7 (</a:t>
            </a:r>
            <a:r>
              <a:rPr lang="ru-RU" sz="2000" b="1" dirty="0">
                <a:solidFill>
                  <a:schemeClr val="bg1"/>
                </a:solidFill>
              </a:rPr>
              <a:t>8112</a:t>
            </a:r>
            <a:r>
              <a:rPr lang="ru-RU" sz="2000" b="1" dirty="0" smtClean="0">
                <a:solidFill>
                  <a:schemeClr val="bg1"/>
                </a:solidFill>
              </a:rPr>
              <a:t>) 79 09 6</a:t>
            </a: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08477" y="5841062"/>
            <a:ext cx="3494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P60_SmirnovaON@gks.ru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21562" y="5168506"/>
            <a:ext cx="2340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+</a:t>
            </a:r>
            <a:r>
              <a:rPr lang="ru-RU" sz="2000" b="1" dirty="0" smtClean="0">
                <a:solidFill>
                  <a:schemeClr val="bg1"/>
                </a:solidFill>
              </a:rPr>
              <a:t>7 (</a:t>
            </a:r>
            <a:r>
              <a:rPr lang="ru-RU" sz="2000" b="1" dirty="0">
                <a:solidFill>
                  <a:schemeClr val="bg1"/>
                </a:solidFill>
              </a:rPr>
              <a:t>8112</a:t>
            </a:r>
            <a:r>
              <a:rPr lang="ru-RU" sz="2000" b="1" dirty="0" smtClean="0">
                <a:solidFill>
                  <a:schemeClr val="bg1"/>
                </a:solidFill>
              </a:rPr>
              <a:t>) 79 </a:t>
            </a:r>
            <a:r>
              <a:rPr lang="ru-RU" sz="2000" b="1" smtClean="0">
                <a:solidFill>
                  <a:schemeClr val="bg1"/>
                </a:solidFill>
              </a:rPr>
              <a:t>09 61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12"/>
          </p:nvPr>
        </p:nvSpPr>
        <p:spPr>
          <a:xfrm>
            <a:off x="1134073" y="3153670"/>
            <a:ext cx="4412425" cy="2118977"/>
          </a:xfrm>
        </p:spPr>
        <p:txBody>
          <a:bodyPr/>
          <a:lstStyle/>
          <a:p>
            <a:pPr marL="0" lvl="0" defTabSz="914379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Ответственный за формы</a:t>
            </a:r>
          </a:p>
          <a:p>
            <a:pPr marL="285750" lvl="0" indent="-285750" defTabSz="914379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№ 1-предприятие</a:t>
            </a:r>
          </a:p>
          <a:p>
            <a:pPr marL="285750" lvl="0" indent="-285750" defTabSz="914379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приложение к форме № 1-предприятие</a:t>
            </a:r>
          </a:p>
          <a:p>
            <a:pPr marL="285750" lvl="0" indent="-285750" defTabSz="914379">
              <a:buFontTx/>
              <a:buChar char="-"/>
              <a:defRPr/>
            </a:pPr>
            <a:endParaRPr lang="ru-RU" sz="500" b="1" dirty="0" smtClean="0">
              <a:solidFill>
                <a:schemeClr val="bg1"/>
              </a:solidFill>
            </a:endParaRPr>
          </a:p>
          <a:p>
            <a:pPr marL="0" lvl="0" defTabSz="914379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главный специалист-эксперт отдела статистики предприятий, региональных счетов, балансов, ведения Статистического регистра и общероссийских классификаторов</a:t>
            </a:r>
          </a:p>
          <a:p>
            <a:pPr marL="171450" lvl="0" indent="-171450" defTabSz="914379">
              <a:buFont typeface="Arial" panose="020B0604020202020204" pitchFamily="34" charset="0"/>
              <a:buChar char="•"/>
              <a:defRPr/>
            </a:pPr>
            <a:endParaRPr lang="ru-RU" sz="1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92100" y="657225"/>
            <a:ext cx="11406188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Общие положения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05642" y="1393825"/>
            <a:ext cx="10723418" cy="48164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sz="1800" b="1" dirty="0" smtClean="0">
              <a:solidFill>
                <a:schemeClr val="tx1"/>
              </a:solidFill>
              <a:latin typeface="Arial" charset="0"/>
            </a:endParaRPr>
          </a:p>
          <a:p>
            <a:pPr marL="182563" indent="457200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    </a:t>
            </a:r>
            <a:endParaRPr sz="18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  <a:p>
            <a:pPr marL="182563" indent="-169863"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  <a:p>
            <a:pPr marL="182563" indent="-169863"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35278" r="30390" b="11389"/>
          <a:stretch/>
        </p:blipFill>
        <p:spPr bwMode="auto">
          <a:xfrm>
            <a:off x="484902" y="1533525"/>
            <a:ext cx="9297274" cy="47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92100" y="657225"/>
            <a:ext cx="11406188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Общие положения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05642" y="2279320"/>
            <a:ext cx="10723418" cy="474344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indent="-169863"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  <a:p>
            <a:pPr marL="182563" indent="-169863">
              <a:lnSpc>
                <a:spcPct val="150000"/>
              </a:lnSpc>
              <a:buClr>
                <a:srgbClr val="FF9900"/>
              </a:buClr>
              <a:buSzPct val="140000"/>
            </a:pPr>
            <a:endParaRPr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2120" r="10234" b="36722"/>
          <a:stretch/>
        </p:blipFill>
        <p:spPr bwMode="auto">
          <a:xfrm>
            <a:off x="292099" y="1994820"/>
            <a:ext cx="11281557" cy="40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3"/>
          <p:cNvSpPr txBox="1">
            <a:spLocks/>
          </p:cNvSpPr>
          <p:nvPr/>
        </p:nvSpPr>
        <p:spPr>
          <a:xfrm>
            <a:off x="605642" y="1347850"/>
            <a:ext cx="10083800" cy="52572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Интернет-сайт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Псковстата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u="sng" dirty="0" smtClean="0">
                <a:hlinkClick r:id="rId4"/>
              </a:rPr>
              <a:t>http://pskovstat.gks.ru</a:t>
            </a:r>
            <a:r>
              <a:rPr lang="ru-RU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4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92100" y="657225"/>
            <a:ext cx="11406188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Общие положения</a:t>
            </a:r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34444" r="29063" b="10138"/>
          <a:stretch/>
        </p:blipFill>
        <p:spPr bwMode="auto">
          <a:xfrm>
            <a:off x="386085" y="1571626"/>
            <a:ext cx="1053909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BB18A8-9E88-4A2E-8C2D-DAE6C9DE58C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92100" y="657225"/>
            <a:ext cx="11406188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Общие положения</a:t>
            </a:r>
          </a:p>
        </p:txBody>
      </p:sp>
      <p:grpSp>
        <p:nvGrpSpPr>
          <p:cNvPr id="23557" name="Группа 17"/>
          <p:cNvGrpSpPr>
            <a:grpSpLocks/>
          </p:cNvGrpSpPr>
          <p:nvPr/>
        </p:nvGrpSpPr>
        <p:grpSpPr bwMode="auto">
          <a:xfrm>
            <a:off x="11698288" y="3100388"/>
            <a:ext cx="493712" cy="500062"/>
            <a:chOff x="9699205" y="5186438"/>
            <a:chExt cx="440055" cy="444500"/>
          </a:xfrm>
        </p:grpSpPr>
        <p:sp>
          <p:nvSpPr>
            <p:cNvPr id="2356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558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3559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560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3561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3562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3563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1250" r="8460" b="25325"/>
          <a:stretch/>
        </p:blipFill>
        <p:spPr bwMode="auto">
          <a:xfrm>
            <a:off x="292100" y="1257300"/>
            <a:ext cx="114061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4CB37DF-E20D-48B4-A5EE-BCDC7C8B89AA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4580" name="Группа 10"/>
          <p:cNvGrpSpPr>
            <a:grpSpLocks/>
          </p:cNvGrpSpPr>
          <p:nvPr/>
        </p:nvGrpSpPr>
        <p:grpSpPr bwMode="auto">
          <a:xfrm>
            <a:off x="11698288" y="4198938"/>
            <a:ext cx="493712" cy="500062"/>
            <a:chOff x="9699205" y="5186438"/>
            <a:chExt cx="440055" cy="444500"/>
          </a:xfrm>
        </p:grpSpPr>
        <p:sp>
          <p:nvSpPr>
            <p:cNvPr id="24587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8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4581" name="Группа 50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24582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583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4584" name="Группа 53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4585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4586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24624" name="Текст 2"/>
          <p:cNvSpPr>
            <a:spLocks/>
          </p:cNvSpPr>
          <p:nvPr/>
        </p:nvSpPr>
        <p:spPr bwMode="auto">
          <a:xfrm>
            <a:off x="292100" y="676274"/>
            <a:ext cx="11406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 sz="2800" dirty="0" smtClean="0">
                <a:solidFill>
                  <a:srgbClr val="334286"/>
                </a:solidFill>
              </a:rPr>
              <a:t>Заполнение приложений</a:t>
            </a:r>
            <a:endParaRPr lang="ru-RU" sz="2800" dirty="0">
              <a:solidFill>
                <a:srgbClr val="334286"/>
              </a:solidFill>
            </a:endParaRP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2"/>
          </p:nvPr>
        </p:nvSpPr>
        <p:spPr>
          <a:xfrm>
            <a:off x="292100" y="1638301"/>
            <a:ext cx="11066463" cy="4718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Приложения дифференцированы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по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видам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деятельности на уровне двух знаков (классов) ОКВЭД2 . </a:t>
            </a: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В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номерах приложений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№ ТЗВ-ХХХ) первый знак после дефиса (буква) означает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раздел ОКВЭД2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, второй и третий знаки (цифры) –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класс ОКВЭД2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.</a:t>
            </a:r>
            <a:r>
              <a:rPr lang="ru-RU" sz="1800" b="1" dirty="0">
                <a:solidFill>
                  <a:schemeClr val="tx1"/>
                </a:solidFill>
                <a:latin typeface="Arial" charset="0"/>
              </a:rPr>
              <a:t> </a:t>
            </a:r>
            <a:endParaRPr lang="ru-RU" sz="1800" b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4722" r="29140" b="18472"/>
          <a:stretch/>
        </p:blipFill>
        <p:spPr bwMode="auto">
          <a:xfrm>
            <a:off x="1753971" y="2952751"/>
            <a:ext cx="848244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CCB268-A8E5-4763-A0A8-70F9210F072F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3694113"/>
            <a:ext cx="493712" cy="500062"/>
            <a:chOff x="9699205" y="5186438"/>
            <a:chExt cx="440055" cy="444500"/>
          </a:xfrm>
        </p:grpSpPr>
        <p:sp>
          <p:nvSpPr>
            <p:cNvPr id="5325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3257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8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3260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3261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29" name="Текст 3"/>
          <p:cNvSpPr>
            <a:spLocks noGrp="1"/>
          </p:cNvSpPr>
          <p:nvPr>
            <p:ph type="body" sz="quarter" idx="12"/>
          </p:nvPr>
        </p:nvSpPr>
        <p:spPr>
          <a:xfrm>
            <a:off x="292100" y="1561512"/>
            <a:ext cx="11066463" cy="4718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Для организаций с видами деятельности, имеющими схожую структуру затрат, разработаны единые приложения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-169863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89898"/>
              </p:ext>
            </p:extLst>
          </p:nvPr>
        </p:nvGraphicFramePr>
        <p:xfrm>
          <a:off x="1935677" y="2428850"/>
          <a:ext cx="8253351" cy="3975000"/>
        </p:xfrm>
        <a:graphic>
          <a:graphicData uri="http://schemas.openxmlformats.org/drawingml/2006/table">
            <a:tbl>
              <a:tblPr firstRow="1" firstCol="1" bandRow="1"/>
              <a:tblGrid>
                <a:gridCol w="6020791"/>
                <a:gridCol w="2232560"/>
              </a:tblGrid>
              <a:tr h="23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деятельности (ОКВЭД2)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Приложение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Производство пищевых продуктов (ОКВЭД2 10)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Производство напитков (ОКВЭД2 11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ТЗВ-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Строительство зданий (ОКВЭД2 41)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Строительство инженерных сооружений (ОКВЭД2 42)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Работы строительные специализированные (ОКВЭД2 43)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ТЗВ-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414243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в области права и бухгалтерского учета (ОКВЭД2 69)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головных офисов; консультирование по вопросам управления (ОКВЭД2 70)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ТЗВ-M6970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в области здравоохранения (ОКВЭД2 86) Деятельность по уходу с обеспечением проживания (ОКВЭД2 87)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услуг без обеспечения проживания (ОКВЭД2 88)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ТЗВ-Q868788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1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творческая, деятельность в области искусства </a:t>
                      </a:r>
                      <a:b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организации развлечений (ОКВЭД2 90)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библиотек, архивов, музеев и прочих объектов культуры (ОКВЭД2 91)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по организации и проведению азартных игр </a:t>
                      </a:r>
                      <a:b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заключению пари, по организации и проведению лотерей (ОКВЭД2 92)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0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ТЗВ-R909192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9310688" y="6356350"/>
            <a:ext cx="27432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CCB268-A8E5-4763-A0A8-70F9210F072F}" type="slidenum"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Текст 2"/>
          <p:cNvSpPr>
            <a:spLocks noGrp="1"/>
          </p:cNvSpPr>
          <p:nvPr>
            <p:ph type="body" sz="quarter" idx="4294967295"/>
          </p:nvPr>
        </p:nvSpPr>
        <p:spPr bwMode="auto">
          <a:xfrm>
            <a:off x="485774" y="704850"/>
            <a:ext cx="11356975" cy="590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ru-RU" dirty="0">
                <a:solidFill>
                  <a:srgbClr val="334286"/>
                </a:solidFill>
                <a:latin typeface="Arial" charset="0"/>
                <a:cs typeface="Arial" charset="0"/>
              </a:rPr>
              <a:t>Заполнение приложений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ru-RU" dirty="0" smtClean="0">
              <a:solidFill>
                <a:srgbClr val="334286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1698288" y="3694113"/>
            <a:ext cx="493712" cy="500062"/>
            <a:chOff x="9699205" y="5186438"/>
            <a:chExt cx="440055" cy="444500"/>
          </a:xfrm>
        </p:grpSpPr>
        <p:sp>
          <p:nvSpPr>
            <p:cNvPr id="53254" name="object 16"/>
            <p:cNvSpPr>
              <a:spLocks/>
            </p:cNvSpPr>
            <p:nvPr/>
          </p:nvSpPr>
          <p:spPr bwMode="auto">
            <a:xfrm>
              <a:off x="9699205" y="5186438"/>
              <a:ext cx="440055" cy="444500"/>
            </a:xfrm>
            <a:custGeom>
              <a:avLst/>
              <a:gdLst>
                <a:gd name="T0" fmla="*/ 0 w 440054"/>
                <a:gd name="T1" fmla="*/ 0 h 444500"/>
                <a:gd name="T2" fmla="*/ 439941 w 440054"/>
                <a:gd name="T3" fmla="*/ 0 h 444500"/>
                <a:gd name="T4" fmla="*/ 439941 w 440054"/>
                <a:gd name="T5" fmla="*/ 444118 h 444500"/>
                <a:gd name="T6" fmla="*/ 0 w 440054"/>
                <a:gd name="T7" fmla="*/ 444118 h 444500"/>
                <a:gd name="T8" fmla="*/ 0 w 440054"/>
                <a:gd name="T9" fmla="*/ 0 h 444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054"/>
                <a:gd name="T16" fmla="*/ 0 h 444500"/>
                <a:gd name="T17" fmla="*/ 440054 w 440054"/>
                <a:gd name="T18" fmla="*/ 444500 h 444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5" name="object 17"/>
            <p:cNvSpPr>
              <a:spLocks noChangeArrowheads="1"/>
            </p:cNvSpPr>
            <p:nvPr/>
          </p:nvSpPr>
          <p:spPr bwMode="auto">
            <a:xfrm>
              <a:off x="9859266" y="5292379"/>
              <a:ext cx="136778" cy="256938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Группа 51"/>
          <p:cNvGrpSpPr>
            <a:grpSpLocks/>
          </p:cNvGrpSpPr>
          <p:nvPr/>
        </p:nvGrpSpPr>
        <p:grpSpPr bwMode="auto">
          <a:xfrm>
            <a:off x="1439863" y="206375"/>
            <a:ext cx="10402887" cy="260350"/>
            <a:chOff x="1439587" y="3481958"/>
            <a:chExt cx="10403788" cy="261367"/>
          </a:xfrm>
        </p:grpSpPr>
        <p:sp>
          <p:nvSpPr>
            <p:cNvPr id="53257" name="object 9"/>
            <p:cNvSpPr>
              <a:spLocks/>
            </p:cNvSpPr>
            <p:nvPr/>
          </p:nvSpPr>
          <p:spPr bwMode="auto">
            <a:xfrm>
              <a:off x="1439587" y="3535847"/>
              <a:ext cx="3024276" cy="207478"/>
            </a:xfrm>
            <a:custGeom>
              <a:avLst/>
              <a:gdLst>
                <a:gd name="T0" fmla="*/ 0 w 3267075"/>
                <a:gd name="T1" fmla="*/ 0 h 207478"/>
                <a:gd name="T2" fmla="*/ 3023982 w 3267075"/>
                <a:gd name="T3" fmla="*/ 0 h 207478"/>
                <a:gd name="T4" fmla="*/ 0 60000 65536"/>
                <a:gd name="T5" fmla="*/ 0 60000 65536"/>
                <a:gd name="T6" fmla="*/ 0 w 3267075"/>
                <a:gd name="T7" fmla="*/ 0 h 207478"/>
                <a:gd name="T8" fmla="*/ 3267075 w 3267075"/>
                <a:gd name="T9" fmla="*/ 207478 h 2074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67075" h="207478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400">
              <a:solidFill>
                <a:srgbClr val="334286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58" name="object 11"/>
            <p:cNvSpPr>
              <a:spLocks/>
            </p:cNvSpPr>
            <p:nvPr/>
          </p:nvSpPr>
          <p:spPr bwMode="auto">
            <a:xfrm flipV="1">
              <a:off x="4567576" y="3481958"/>
              <a:ext cx="7275799" cy="52586"/>
            </a:xfrm>
            <a:custGeom>
              <a:avLst/>
              <a:gdLst>
                <a:gd name="T0" fmla="*/ 0 w 3249929"/>
                <a:gd name="T1" fmla="*/ 0 h 52586"/>
                <a:gd name="T2" fmla="*/ 7274975 w 3249929"/>
                <a:gd name="T3" fmla="*/ 0 h 52586"/>
                <a:gd name="T4" fmla="*/ 0 60000 65536"/>
                <a:gd name="T5" fmla="*/ 0 60000 65536"/>
                <a:gd name="T6" fmla="*/ 0 w 3249929"/>
                <a:gd name="T7" fmla="*/ 0 h 52586"/>
                <a:gd name="T8" fmla="*/ 3249929 w 3249929"/>
                <a:gd name="T9" fmla="*/ 52586 h 525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49929" h="52586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noFill/>
            <a:ln w="25400">
              <a:solidFill>
                <a:srgbClr val="FFC32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5" name="Группа 54"/>
            <p:cNvGrpSpPr>
              <a:grpSpLocks/>
            </p:cNvGrpSpPr>
            <p:nvPr/>
          </p:nvGrpSpPr>
          <p:grpSpPr bwMode="auto"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53260" name="object 12"/>
              <p:cNvSpPr>
                <a:spLocks/>
              </p:cNvSpPr>
              <p:nvPr/>
            </p:nvSpPr>
            <p:spPr bwMode="auto">
              <a:xfrm>
                <a:off x="2667374" y="2712291"/>
                <a:ext cx="238082" cy="103714"/>
              </a:xfrm>
              <a:custGeom>
                <a:avLst/>
                <a:gdLst>
                  <a:gd name="T0" fmla="*/ 237208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237208 w 90170"/>
                  <a:gd name="T7" fmla="*/ 0 h 90170"/>
                  <a:gd name="T8" fmla="*/ 237208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3261" name="object 12"/>
              <p:cNvSpPr>
                <a:spLocks/>
              </p:cNvSpPr>
              <p:nvPr/>
            </p:nvSpPr>
            <p:spPr bwMode="auto">
              <a:xfrm>
                <a:off x="2739089" y="2712291"/>
                <a:ext cx="103714" cy="103714"/>
              </a:xfrm>
              <a:custGeom>
                <a:avLst/>
                <a:gdLst>
                  <a:gd name="T0" fmla="*/ 103333 w 90170"/>
                  <a:gd name="T1" fmla="*/ 103333 h 90170"/>
                  <a:gd name="T2" fmla="*/ 0 w 90170"/>
                  <a:gd name="T3" fmla="*/ 103333 h 90170"/>
                  <a:gd name="T4" fmla="*/ 0 w 90170"/>
                  <a:gd name="T5" fmla="*/ 0 h 90170"/>
                  <a:gd name="T6" fmla="*/ 103333 w 90170"/>
                  <a:gd name="T7" fmla="*/ 0 h 90170"/>
                  <a:gd name="T8" fmla="*/ 103333 w 90170"/>
                  <a:gd name="T9" fmla="*/ 103333 h 90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70"/>
                  <a:gd name="T16" fmla="*/ 0 h 90170"/>
                  <a:gd name="T17" fmla="*/ 90170 w 90170"/>
                  <a:gd name="T18" fmla="*/ 90170 h 901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</p:grpSp>
      <p:sp>
        <p:nvSpPr>
          <p:cNvPr id="29" name="Текст 3"/>
          <p:cNvSpPr>
            <a:spLocks noGrp="1"/>
          </p:cNvSpPr>
          <p:nvPr>
            <p:ph type="body" sz="quarter" idx="12"/>
          </p:nvPr>
        </p:nvSpPr>
        <p:spPr>
          <a:xfrm>
            <a:off x="314149" y="1638301"/>
            <a:ext cx="11066463" cy="47180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Для организаций оптовой торговли разработано два приложения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: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  <a:tabLst>
                <a:tab pos="712788" algn="l"/>
              </a:tabLst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</a:p>
          <a:p>
            <a:pPr marL="0" indent="-169863" algn="just">
              <a:lnSpc>
                <a:spcPct val="150000"/>
              </a:lnSpc>
              <a:spcBef>
                <a:spcPts val="0"/>
              </a:spcBef>
              <a:buClr>
                <a:srgbClr val="FF9900"/>
              </a:buClr>
              <a:buSzPct val="140000"/>
            </a:pPr>
            <a:endParaRPr sz="18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41389" r="17422" b="35416"/>
          <a:stretch/>
        </p:blipFill>
        <p:spPr bwMode="auto">
          <a:xfrm>
            <a:off x="1439863" y="2574925"/>
            <a:ext cx="951941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399</Words>
  <Application>Microsoft Office PowerPoint</Application>
  <PresentationFormat>Произвольный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son</cp:lastModifiedBy>
  <cp:revision>546</cp:revision>
  <dcterms:created xsi:type="dcterms:W3CDTF">2020-03-31T09:31:17Z</dcterms:created>
  <dcterms:modified xsi:type="dcterms:W3CDTF">2022-03-24T08:06:48Z</dcterms:modified>
</cp:coreProperties>
</file>