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21"/>
  </p:notesMasterIdLst>
  <p:sldIdLst>
    <p:sldId id="267" r:id="rId2"/>
    <p:sldId id="352" r:id="rId3"/>
    <p:sldId id="362" r:id="rId4"/>
    <p:sldId id="363" r:id="rId5"/>
    <p:sldId id="364" r:id="rId6"/>
    <p:sldId id="365" r:id="rId7"/>
    <p:sldId id="366" r:id="rId8"/>
    <p:sldId id="367" r:id="rId9"/>
    <p:sldId id="368" r:id="rId10"/>
    <p:sldId id="378" r:id="rId11"/>
    <p:sldId id="373" r:id="rId12"/>
    <p:sldId id="328" r:id="rId13"/>
    <p:sldId id="371" r:id="rId14"/>
    <p:sldId id="372" r:id="rId15"/>
    <p:sldId id="354" r:id="rId16"/>
    <p:sldId id="374" r:id="rId17"/>
    <p:sldId id="350" r:id="rId18"/>
    <p:sldId id="375" r:id="rId19"/>
    <p:sldId id="376" r:id="rId20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3366"/>
    <a:srgbClr val="DA0000"/>
    <a:srgbClr val="FFCC00"/>
    <a:srgbClr val="FFC32E"/>
    <a:srgbClr val="0033CC"/>
    <a:srgbClr val="333333"/>
    <a:srgbClr val="FFD365"/>
    <a:srgbClr val="D000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7" autoAdjust="0"/>
    <p:restoredTop sz="96395" autoAdjust="0"/>
  </p:normalViewPr>
  <p:slideViewPr>
    <p:cSldViewPr snapToGrid="0" snapToObjects="1">
      <p:cViewPr>
        <p:scale>
          <a:sx n="75" d="100"/>
          <a:sy n="75" d="100"/>
        </p:scale>
        <p:origin x="-1218" y="-462"/>
      </p:cViewPr>
      <p:guideLst>
        <p:guide orient="horz" pos="142"/>
        <p:guide orient="horz" pos="3906"/>
        <p:guide pos="1277"/>
        <p:guide pos="234"/>
      </p:guideLst>
    </p:cSldViewPr>
  </p:slideViewPr>
  <p:outlineViewPr>
    <p:cViewPr>
      <p:scale>
        <a:sx n="33" d="100"/>
        <a:sy n="33" d="100"/>
      </p:scale>
      <p:origin x="0" y="7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175D91-9DF8-47CE-A0F4-68F9423D42AE}" type="datetimeFigureOut">
              <a:rPr lang="ru-RU"/>
              <a:pPr>
                <a:defRPr/>
              </a:pPr>
              <a:t>16.03.2022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9E96F9-947B-4BAD-B95C-FF09FD2E1E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16121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8" descr="Изображение выглядит как сидит, дисплей, компьютер, стол&#10;&#10;Автоматически созданное описание"/>
          <p:cNvPicPr>
            <a:picLocks noChangeAspect="1"/>
          </p:cNvPicPr>
          <p:nvPr userDrawn="1"/>
        </p:nvPicPr>
        <p:blipFill>
          <a:blip r:embed="rId2"/>
          <a:srcRect l="-40" t="6770" r="66" b="10382"/>
          <a:stretch>
            <a:fillRect/>
          </a:stretch>
        </p:blipFill>
        <p:spPr bwMode="auto">
          <a:xfrm>
            <a:off x="0" y="0"/>
            <a:ext cx="12192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468688" y="1295400"/>
            <a:ext cx="8382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24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1806575" y="2403475"/>
            <a:ext cx="43830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grpSp>
        <p:nvGrpSpPr>
          <p:cNvPr id="7" name="Группа 33"/>
          <p:cNvGrpSpPr>
            <a:grpSpLocks/>
          </p:cNvGrpSpPr>
          <p:nvPr userDrawn="1"/>
        </p:nvGrpSpPr>
        <p:grpSpPr bwMode="auto">
          <a:xfrm>
            <a:off x="11456988" y="4641850"/>
            <a:ext cx="493712" cy="498475"/>
            <a:chOff x="9699205" y="5186438"/>
            <a:chExt cx="440055" cy="444500"/>
          </a:xfrm>
        </p:grpSpPr>
        <p:sp>
          <p:nvSpPr>
            <p:cNvPr id="8" name="object 1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" name="object 1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9859096" y="5292609"/>
              <a:ext cx="137252" cy="2562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8">
            <a:extLst>
              <a:ext uri="{FF2B5EF4-FFF2-40B4-BE49-F238E27FC236}"/>
            </a:extLst>
          </p:cNvPr>
          <p:cNvSpPr txBox="1"/>
          <p:nvPr/>
        </p:nvSpPr>
        <p:spPr>
          <a:xfrm>
            <a:off x="358775" y="119063"/>
            <a:ext cx="1049338" cy="2921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6" name="object 13">
            <a:extLst>
              <a:ext uri="{FF2B5EF4-FFF2-40B4-BE49-F238E27FC236}"/>
            </a:extLst>
          </p:cNvPr>
          <p:cNvSpPr/>
          <p:nvPr/>
        </p:nvSpPr>
        <p:spPr>
          <a:xfrm>
            <a:off x="373063" y="0"/>
            <a:ext cx="11480800" cy="904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" name="object 7">
            <a:extLst>
              <a:ext uri="{FF2B5EF4-FFF2-40B4-BE49-F238E27FC236}"/>
            </a:extLst>
          </p:cNvPr>
          <p:cNvSpPr/>
          <p:nvPr userDrawn="1"/>
        </p:nvSpPr>
        <p:spPr>
          <a:xfrm>
            <a:off x="5672138" y="1289050"/>
            <a:ext cx="258762" cy="4279900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</a:t>
            </a:r>
            <a:endParaRPr dirty="0">
              <a:latin typeface="+mn-lt"/>
              <a:cs typeface="+mn-cs"/>
            </a:endParaRPr>
          </a:p>
        </p:txBody>
      </p:sp>
      <p:sp>
        <p:nvSpPr>
          <p:cNvPr id="8" name="object 7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1289050"/>
            <a:ext cx="258763" cy="4279900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</a:t>
            </a:r>
            <a:endParaRPr dirty="0">
              <a:latin typeface="+mn-lt"/>
              <a:cs typeface="+mn-cs"/>
            </a:endParaRPr>
          </a:p>
        </p:txBody>
      </p:sp>
      <p:sp>
        <p:nvSpPr>
          <p:cNvPr id="3" name="Рисунок 2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 userDrawn="1">
            <p:ph type="sldNum" sz="quarter" idx="13"/>
          </p:nvPr>
        </p:nvSpPr>
        <p:spPr/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440281D-2B76-4253-B131-ED99ED5F1F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8">
            <a:extLst>
              <a:ext uri="{FF2B5EF4-FFF2-40B4-BE49-F238E27FC236}"/>
            </a:extLst>
          </p:cNvPr>
          <p:cNvSpPr txBox="1"/>
          <p:nvPr/>
        </p:nvSpPr>
        <p:spPr>
          <a:xfrm>
            <a:off x="358775" y="119063"/>
            <a:ext cx="1049338" cy="2921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8" name="object 13">
            <a:extLst>
              <a:ext uri="{FF2B5EF4-FFF2-40B4-BE49-F238E27FC236}"/>
            </a:extLst>
          </p:cNvPr>
          <p:cNvSpPr/>
          <p:nvPr/>
        </p:nvSpPr>
        <p:spPr>
          <a:xfrm>
            <a:off x="373063" y="0"/>
            <a:ext cx="11480800" cy="904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9" name="object 7">
            <a:extLst>
              <a:ext uri="{FF2B5EF4-FFF2-40B4-BE49-F238E27FC236}"/>
            </a:extLst>
          </p:cNvPr>
          <p:cNvSpPr/>
          <p:nvPr userDrawn="1"/>
        </p:nvSpPr>
        <p:spPr>
          <a:xfrm>
            <a:off x="4997450" y="1570038"/>
            <a:ext cx="258763" cy="3717925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" name="Рисунок 2">
            <a:extLst>
              <a:ext uri="{FF2B5EF4-FFF2-40B4-BE49-F238E27FC236}"/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Рисунок 2">
            <a:extLst>
              <a:ext uri="{FF2B5EF4-FFF2-40B4-BE49-F238E27FC236}"/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8" name="Рисунок 2">
            <a:extLst>
              <a:ext uri="{FF2B5EF4-FFF2-40B4-BE49-F238E27FC236}"/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22" name="Рисунок 2">
            <a:extLst>
              <a:ext uri="{FF2B5EF4-FFF2-40B4-BE49-F238E27FC236}"/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0" name="Номер слайда 5">
            <a:extLst>
              <a:ext uri="{FF2B5EF4-FFF2-40B4-BE49-F238E27FC236}"/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44FBB20-CF04-4330-8C19-18C5B50E91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8">
            <a:extLst>
              <a:ext uri="{FF2B5EF4-FFF2-40B4-BE49-F238E27FC236}"/>
            </a:extLst>
          </p:cNvPr>
          <p:cNvSpPr txBox="1"/>
          <p:nvPr/>
        </p:nvSpPr>
        <p:spPr>
          <a:xfrm>
            <a:off x="358775" y="119063"/>
            <a:ext cx="1049338" cy="2921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4" name="object 13">
            <a:extLst>
              <a:ext uri="{FF2B5EF4-FFF2-40B4-BE49-F238E27FC236}"/>
            </a:extLst>
          </p:cNvPr>
          <p:cNvSpPr/>
          <p:nvPr/>
        </p:nvSpPr>
        <p:spPr>
          <a:xfrm>
            <a:off x="373063" y="0"/>
            <a:ext cx="11480800" cy="904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" name="object 7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649288"/>
            <a:ext cx="220663" cy="739775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" name="Прямоугольник 9"/>
          <p:cNvSpPr/>
          <p:nvPr userDrawn="1"/>
        </p:nvSpPr>
        <p:spPr>
          <a:xfrm>
            <a:off x="0" y="1622425"/>
            <a:ext cx="220663" cy="4576763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Текст 1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6D40CAA-138D-439C-926F-C0A1993A82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1704975"/>
            <a:ext cx="12192000" cy="449421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highlight>
                <a:srgbClr val="345074"/>
              </a:highlight>
              <a:latin typeface="+mn-lt"/>
              <a:cs typeface="+mn-cs"/>
            </a:endParaRPr>
          </a:p>
        </p:txBody>
      </p:sp>
      <p:sp>
        <p:nvSpPr>
          <p:cNvPr id="4" name="object 8">
            <a:extLst>
              <a:ext uri="{FF2B5EF4-FFF2-40B4-BE49-F238E27FC236}"/>
            </a:extLst>
          </p:cNvPr>
          <p:cNvSpPr txBox="1"/>
          <p:nvPr/>
        </p:nvSpPr>
        <p:spPr>
          <a:xfrm>
            <a:off x="358775" y="119063"/>
            <a:ext cx="1049338" cy="2921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5" name="object 13">
            <a:extLst>
              <a:ext uri="{FF2B5EF4-FFF2-40B4-BE49-F238E27FC236}"/>
            </a:extLst>
          </p:cNvPr>
          <p:cNvSpPr/>
          <p:nvPr/>
        </p:nvSpPr>
        <p:spPr>
          <a:xfrm>
            <a:off x="373063" y="0"/>
            <a:ext cx="11480800" cy="904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" name="object 7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649288"/>
            <a:ext cx="220663" cy="739775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9" name="Текст 1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E6BB58D-C8DE-4A80-8BF2-104CFA2958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1473200"/>
            <a:ext cx="12192000" cy="53848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highlight>
                <a:srgbClr val="345074"/>
              </a:highlight>
              <a:latin typeface="+mn-lt"/>
              <a:cs typeface="+mn-cs"/>
            </a:endParaRPr>
          </a:p>
        </p:txBody>
      </p:sp>
      <p:sp>
        <p:nvSpPr>
          <p:cNvPr id="4" name="object 8">
            <a:extLst>
              <a:ext uri="{FF2B5EF4-FFF2-40B4-BE49-F238E27FC236}"/>
            </a:extLst>
          </p:cNvPr>
          <p:cNvSpPr txBox="1"/>
          <p:nvPr/>
        </p:nvSpPr>
        <p:spPr>
          <a:xfrm>
            <a:off x="358775" y="119063"/>
            <a:ext cx="1049338" cy="2921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5" name="object 13">
            <a:extLst>
              <a:ext uri="{FF2B5EF4-FFF2-40B4-BE49-F238E27FC236}"/>
            </a:extLst>
          </p:cNvPr>
          <p:cNvSpPr/>
          <p:nvPr/>
        </p:nvSpPr>
        <p:spPr>
          <a:xfrm>
            <a:off x="373063" y="0"/>
            <a:ext cx="11480800" cy="904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" name="object 7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649288"/>
            <a:ext cx="220663" cy="739775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7" name="Текст 1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EB750AA-3CBA-45E0-AD14-0D51E462A4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7633731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>
            <a:picLocks noChangeAspect="1"/>
          </p:cNvPicPr>
          <p:nvPr userDrawn="1"/>
        </p:nvPicPr>
        <p:blipFill>
          <a:blip r:embed="rId2"/>
          <a:srcRect l="21410" r="23283"/>
          <a:stretch>
            <a:fillRect/>
          </a:stretch>
        </p:blipFill>
        <p:spPr bwMode="auto">
          <a:xfrm>
            <a:off x="12700" y="0"/>
            <a:ext cx="5532438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ject 6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9525"/>
            <a:ext cx="5545138" cy="1298575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" name="object 3">
            <a:extLst>
              <a:ext uri="{FF2B5EF4-FFF2-40B4-BE49-F238E27FC236}"/>
            </a:extLst>
          </p:cNvPr>
          <p:cNvSpPr/>
          <p:nvPr userDrawn="1"/>
        </p:nvSpPr>
        <p:spPr>
          <a:xfrm>
            <a:off x="12700" y="5559425"/>
            <a:ext cx="5532438" cy="1298575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7" name="Группа 3"/>
          <p:cNvGrpSpPr>
            <a:grpSpLocks/>
          </p:cNvGrpSpPr>
          <p:nvPr userDrawn="1"/>
        </p:nvGrpSpPr>
        <p:grpSpPr bwMode="auto">
          <a:xfrm>
            <a:off x="11698288" y="5699125"/>
            <a:ext cx="493712" cy="500063"/>
            <a:chOff x="9699205" y="5186438"/>
            <a:chExt cx="440055" cy="444500"/>
          </a:xfrm>
        </p:grpSpPr>
        <p:sp>
          <p:nvSpPr>
            <p:cNvPr id="8" name="object 1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" name="object 1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9859096" y="5292272"/>
              <a:ext cx="137252" cy="25682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10" name="object 7">
            <a:extLst>
              <a:ext uri="{FF2B5EF4-FFF2-40B4-BE49-F238E27FC236}"/>
            </a:extLst>
          </p:cNvPr>
          <p:cNvSpPr/>
          <p:nvPr userDrawn="1"/>
        </p:nvSpPr>
        <p:spPr>
          <a:xfrm>
            <a:off x="5087938" y="1308100"/>
            <a:ext cx="458787" cy="4251325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pic>
        <p:nvPicPr>
          <p:cNvPr id="11" name="Рисунок 20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52463" y="104775"/>
            <a:ext cx="91598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21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1741488" y="457200"/>
            <a:ext cx="38306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3" name="Номер слайда 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F0130-9E74-4FE3-8ED5-9962D3689C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6"/>
          <p:cNvSpPr/>
          <p:nvPr userDrawn="1"/>
        </p:nvSpPr>
        <p:spPr>
          <a:xfrm>
            <a:off x="4763" y="4763"/>
            <a:ext cx="5557837" cy="684688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2111" dirty="0">
              <a:latin typeface="+mn-lt"/>
              <a:cs typeface="+mn-cs"/>
            </a:endParaRPr>
          </a:p>
        </p:txBody>
      </p:sp>
      <p:sp>
        <p:nvSpPr>
          <p:cNvPr id="4" name="object 7"/>
          <p:cNvSpPr/>
          <p:nvPr userDrawn="1"/>
        </p:nvSpPr>
        <p:spPr>
          <a:xfrm>
            <a:off x="5086350" y="1409700"/>
            <a:ext cx="476250" cy="4037013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2111" dirty="0">
              <a:latin typeface="+mn-lt"/>
              <a:cs typeface="+mn-cs"/>
            </a:endParaRPr>
          </a:p>
        </p:txBody>
      </p:sp>
      <p:grpSp>
        <p:nvGrpSpPr>
          <p:cNvPr id="5" name="Группа 1"/>
          <p:cNvGrpSpPr>
            <a:grpSpLocks/>
          </p:cNvGrpSpPr>
          <p:nvPr userDrawn="1"/>
        </p:nvGrpSpPr>
        <p:grpSpPr bwMode="auto">
          <a:xfrm>
            <a:off x="11698288" y="5699125"/>
            <a:ext cx="493712" cy="500063"/>
            <a:chOff x="11697890" y="5699624"/>
            <a:chExt cx="494109" cy="499100"/>
          </a:xfrm>
        </p:grpSpPr>
        <p:sp>
          <p:nvSpPr>
            <p:cNvPr id="6" name="object 1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" name="object 1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1877421" y="5818458"/>
              <a:ext cx="154112" cy="28836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5" name="Текст 2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8" name="Номер слайда 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AA0AD-5527-4EA3-8DA0-46B6D6B693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1893888"/>
            <a:ext cx="7035800" cy="3070225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pic>
        <p:nvPicPr>
          <p:cNvPr id="4" name="Рисунок 4" descr="Изображение выглядит как внутренний, потолок, окно, стол&#10;&#10;Автоматически созданное описание"/>
          <p:cNvPicPr>
            <a:picLocks noChangeAspect="1"/>
          </p:cNvPicPr>
          <p:nvPr userDrawn="1"/>
        </p:nvPicPr>
        <p:blipFill>
          <a:blip r:embed="rId2"/>
          <a:srcRect t="14302" b="3491"/>
          <a:stretch>
            <a:fillRect/>
          </a:stretch>
        </p:blipFill>
        <p:spPr bwMode="auto">
          <a:xfrm>
            <a:off x="496888" y="779463"/>
            <a:ext cx="6084887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3">
            <a:extLst>
              <a:ext uri="{FF2B5EF4-FFF2-40B4-BE49-F238E27FC236}"/>
            </a:extLst>
          </p:cNvPr>
          <p:cNvSpPr/>
          <p:nvPr userDrawn="1"/>
        </p:nvSpPr>
        <p:spPr>
          <a:xfrm>
            <a:off x="496888" y="777875"/>
            <a:ext cx="6084887" cy="5002213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pic>
        <p:nvPicPr>
          <p:cNvPr id="6" name="Рисунок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69963" y="3494088"/>
            <a:ext cx="5611812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10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833438" y="839788"/>
            <a:ext cx="0" cy="4994275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1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4429125" y="777875"/>
            <a:ext cx="0" cy="2703513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12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2251075" y="2244725"/>
            <a:ext cx="0" cy="1249363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15">
            <a:extLst>
              <a:ext uri="{FF2B5EF4-FFF2-40B4-BE49-F238E27FC236}"/>
            </a:extLst>
          </p:cNvPr>
          <p:cNvSpPr/>
          <p:nvPr userDrawn="1"/>
        </p:nvSpPr>
        <p:spPr>
          <a:xfrm>
            <a:off x="752475" y="4895850"/>
            <a:ext cx="171450" cy="1730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Овал 22">
            <a:extLst>
              <a:ext uri="{FF2B5EF4-FFF2-40B4-BE49-F238E27FC236}"/>
            </a:extLst>
          </p:cNvPr>
          <p:cNvSpPr/>
          <p:nvPr userDrawn="1"/>
        </p:nvSpPr>
        <p:spPr>
          <a:xfrm>
            <a:off x="2162175" y="3422650"/>
            <a:ext cx="171450" cy="1730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Овал 23">
            <a:extLst>
              <a:ext uri="{FF2B5EF4-FFF2-40B4-BE49-F238E27FC236}"/>
            </a:extLst>
          </p:cNvPr>
          <p:cNvSpPr/>
          <p:nvPr userDrawn="1"/>
        </p:nvSpPr>
        <p:spPr>
          <a:xfrm>
            <a:off x="4346575" y="692150"/>
            <a:ext cx="171450" cy="1730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object 16">
            <a:extLst>
              <a:ext uri="{FF2B5EF4-FFF2-40B4-BE49-F238E27FC236}"/>
            </a:extLst>
          </p:cNvPr>
          <p:cNvSpPr/>
          <p:nvPr/>
        </p:nvSpPr>
        <p:spPr>
          <a:xfrm>
            <a:off x="7291388" y="5280025"/>
            <a:ext cx="493712" cy="500063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14" name="object 17">
            <a:extLst>
              <a:ext uri="{FF2B5EF4-FFF2-40B4-BE49-F238E27FC236}"/>
            </a:extLst>
          </p:cNvPr>
          <p:cNvSpPr/>
          <p:nvPr/>
        </p:nvSpPr>
        <p:spPr>
          <a:xfrm>
            <a:off x="7470775" y="5399088"/>
            <a:ext cx="153988" cy="288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6" name="Текст 2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4" descr="Изображение выглядит как внутренний, сталь, сидит, большой&#10;&#10;Автоматически созданное описание"/>
          <p:cNvPicPr>
            <a:picLocks noChangeAspect="1"/>
          </p:cNvPicPr>
          <p:nvPr userDrawn="1"/>
        </p:nvPicPr>
        <p:blipFill>
          <a:blip r:embed="rId2"/>
          <a:srcRect l="66" r="-66" b="17728"/>
          <a:stretch>
            <a:fillRect/>
          </a:stretch>
        </p:blipFill>
        <p:spPr bwMode="auto">
          <a:xfrm>
            <a:off x="0" y="9525"/>
            <a:ext cx="12192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15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12192000" cy="6883400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4" name="Полилиния 16">
            <a:extLst>
              <a:ext uri="{FF2B5EF4-FFF2-40B4-BE49-F238E27FC236}"/>
            </a:extLst>
          </p:cNvPr>
          <p:cNvSpPr/>
          <p:nvPr userDrawn="1"/>
        </p:nvSpPr>
        <p:spPr>
          <a:xfrm>
            <a:off x="158750" y="1778000"/>
            <a:ext cx="3573463" cy="2497138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5" name="Прямоугольник 17">
            <a:extLst>
              <a:ext uri="{FF2B5EF4-FFF2-40B4-BE49-F238E27FC236}"/>
            </a:extLst>
          </p:cNvPr>
          <p:cNvSpPr/>
          <p:nvPr userDrawn="1"/>
        </p:nvSpPr>
        <p:spPr>
          <a:xfrm>
            <a:off x="2595563" y="4146550"/>
            <a:ext cx="6096000" cy="7016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indent="157163" algn="ctr">
              <a:lnSpc>
                <a:spcPct val="115000"/>
              </a:lnSpc>
              <a:spcBef>
                <a:spcPts val="100"/>
              </a:spcBef>
              <a:defRPr/>
            </a:pPr>
            <a:r>
              <a:rPr lang="ru-RU">
                <a:solidFill>
                  <a:srgbClr val="FFFFFF"/>
                </a:solidFill>
              </a:rPr>
              <a:t>ОБЩЕСИСТЕМНЫЕ</a:t>
            </a:r>
            <a:br>
              <a:rPr lang="ru-RU">
                <a:solidFill>
                  <a:srgbClr val="FFFFFF"/>
                </a:solidFill>
              </a:rPr>
            </a:br>
            <a:r>
              <a:rPr lang="ru-RU">
                <a:solidFill>
                  <a:srgbClr val="FFFFFF"/>
                </a:solidFill>
              </a:rPr>
              <a:t>ВЫВОДЫ</a:t>
            </a:r>
            <a:endParaRPr lang="ru-RU"/>
          </a:p>
        </p:txBody>
      </p:sp>
      <p:cxnSp>
        <p:nvCxnSpPr>
          <p:cNvPr id="6" name="Прямая соединительная линия 23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2625725" y="388938"/>
            <a:ext cx="914400" cy="181292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ject 3">
            <a:extLst>
              <a:ext uri="{FF2B5EF4-FFF2-40B4-BE49-F238E27FC236}"/>
            </a:extLst>
          </p:cNvPr>
          <p:cNvSpPr/>
          <p:nvPr userDrawn="1"/>
        </p:nvSpPr>
        <p:spPr>
          <a:xfrm>
            <a:off x="3459163" y="9525"/>
            <a:ext cx="5273675" cy="6873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" name="object 7">
            <a:extLst>
              <a:ext uri="{FF2B5EF4-FFF2-40B4-BE49-F238E27FC236}"/>
            </a:extLst>
          </p:cNvPr>
          <p:cNvSpPr/>
          <p:nvPr userDrawn="1"/>
        </p:nvSpPr>
        <p:spPr>
          <a:xfrm>
            <a:off x="3459163" y="5856288"/>
            <a:ext cx="5273675" cy="1035050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cxnSp>
        <p:nvCxnSpPr>
          <p:cNvPr id="9" name="Прямая соединительная линия 33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3498850" y="5856288"/>
            <a:ext cx="8640763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37">
            <a:extLst>
              <a:ext uri="{FF2B5EF4-FFF2-40B4-BE49-F238E27FC236}"/>
            </a:extLst>
          </p:cNvPr>
          <p:cNvSpPr/>
          <p:nvPr userDrawn="1"/>
        </p:nvSpPr>
        <p:spPr>
          <a:xfrm>
            <a:off x="3344863" y="5745163"/>
            <a:ext cx="223837" cy="215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11" name="Прямая соединительная линия 32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3459163" y="9525"/>
            <a:ext cx="0" cy="6848475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8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358775" y="119063"/>
            <a:ext cx="1049338" cy="2921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0" name="object 13">
            <a:extLst>
              <a:ext uri="{FF2B5EF4-FFF2-40B4-BE49-F238E27FC236}"/>
            </a:extLst>
          </p:cNvPr>
          <p:cNvSpPr/>
          <p:nvPr/>
        </p:nvSpPr>
        <p:spPr>
          <a:xfrm>
            <a:off x="373063" y="0"/>
            <a:ext cx="11480800" cy="904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11" name="object 7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649288"/>
            <a:ext cx="220663" cy="739775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12" name="object 2">
            <a:extLst>
              <a:ext uri="{FF2B5EF4-FFF2-40B4-BE49-F238E27FC236}"/>
            </a:extLst>
          </p:cNvPr>
          <p:cNvSpPr/>
          <p:nvPr/>
        </p:nvSpPr>
        <p:spPr>
          <a:xfrm>
            <a:off x="1363663" y="1701800"/>
            <a:ext cx="3078162" cy="4427538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13" name="object 16">
            <a:extLst>
              <a:ext uri="{FF2B5EF4-FFF2-40B4-BE49-F238E27FC236}"/>
            </a:extLst>
          </p:cNvPr>
          <p:cNvSpPr/>
          <p:nvPr/>
        </p:nvSpPr>
        <p:spPr>
          <a:xfrm>
            <a:off x="1273175" y="2109788"/>
            <a:ext cx="3259138" cy="820737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14" name="object 2">
            <a:extLst>
              <a:ext uri="{FF2B5EF4-FFF2-40B4-BE49-F238E27FC236}"/>
            </a:extLst>
          </p:cNvPr>
          <p:cNvSpPr/>
          <p:nvPr/>
        </p:nvSpPr>
        <p:spPr>
          <a:xfrm>
            <a:off x="4730750" y="1701800"/>
            <a:ext cx="3079750" cy="4427538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15" name="object 16">
            <a:extLst>
              <a:ext uri="{FF2B5EF4-FFF2-40B4-BE49-F238E27FC236}"/>
            </a:extLst>
          </p:cNvPr>
          <p:cNvSpPr/>
          <p:nvPr/>
        </p:nvSpPr>
        <p:spPr>
          <a:xfrm>
            <a:off x="4640263" y="2109788"/>
            <a:ext cx="3260725" cy="820737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16" name="object 2">
            <a:extLst>
              <a:ext uri="{FF2B5EF4-FFF2-40B4-BE49-F238E27FC236}"/>
            </a:extLst>
          </p:cNvPr>
          <p:cNvSpPr/>
          <p:nvPr/>
        </p:nvSpPr>
        <p:spPr>
          <a:xfrm>
            <a:off x="8099425" y="1701800"/>
            <a:ext cx="3079750" cy="4427538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17" name="object 16">
            <a:extLst>
              <a:ext uri="{FF2B5EF4-FFF2-40B4-BE49-F238E27FC236}"/>
            </a:extLst>
          </p:cNvPr>
          <p:cNvSpPr/>
          <p:nvPr/>
        </p:nvSpPr>
        <p:spPr>
          <a:xfrm>
            <a:off x="8008938" y="2109788"/>
            <a:ext cx="3260725" cy="820737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18" name="Текст 1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2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Номер слайда 5">
            <a:extLst>
              <a:ext uri="{FF2B5EF4-FFF2-40B4-BE49-F238E27FC236}"/>
            </a:extLst>
          </p:cNvPr>
          <p:cNvSpPr>
            <a:spLocks noGrp="1"/>
          </p:cNvSpPr>
          <p:nvPr userDrawn="1">
            <p:ph type="sldNum" sz="quarter" idx="18"/>
          </p:nvPr>
        </p:nvSpPr>
        <p:spPr/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7976B52-F0A9-4095-A759-4F52F9CD40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8">
            <a:extLst>
              <a:ext uri="{FF2B5EF4-FFF2-40B4-BE49-F238E27FC236}"/>
            </a:extLst>
          </p:cNvPr>
          <p:cNvSpPr txBox="1"/>
          <p:nvPr/>
        </p:nvSpPr>
        <p:spPr>
          <a:xfrm>
            <a:off x="358775" y="119063"/>
            <a:ext cx="1049338" cy="2921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5" name="object 13">
            <a:extLst>
              <a:ext uri="{FF2B5EF4-FFF2-40B4-BE49-F238E27FC236}"/>
            </a:extLst>
          </p:cNvPr>
          <p:cNvSpPr/>
          <p:nvPr/>
        </p:nvSpPr>
        <p:spPr>
          <a:xfrm>
            <a:off x="373063" y="0"/>
            <a:ext cx="11480800" cy="904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" name="object 7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649288"/>
            <a:ext cx="220663" cy="739775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" name="Прямоугольник 9"/>
          <p:cNvSpPr/>
          <p:nvPr userDrawn="1"/>
        </p:nvSpPr>
        <p:spPr>
          <a:xfrm>
            <a:off x="0" y="1622425"/>
            <a:ext cx="220663" cy="4576763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Текст 1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Номер слайда 5">
            <a:extLst>
              <a:ext uri="{FF2B5EF4-FFF2-40B4-BE49-F238E27FC236}"/>
            </a:extLst>
          </p:cNvPr>
          <p:cNvSpPr>
            <a:spLocks noGrp="1"/>
          </p:cNvSpPr>
          <p:nvPr userDrawn="1">
            <p:ph type="sldNum" sz="quarter" idx="13"/>
          </p:nvPr>
        </p:nvSpPr>
        <p:spPr/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67C92B6-E008-48F4-AB78-2C15770DDB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1576388"/>
            <a:ext cx="8089900" cy="3878262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pic>
        <p:nvPicPr>
          <p:cNvPr id="7" name="Рисунок 22"/>
          <p:cNvPicPr>
            <a:picLocks noChangeAspect="1"/>
          </p:cNvPicPr>
          <p:nvPr userDrawn="1"/>
        </p:nvPicPr>
        <p:blipFill>
          <a:blip r:embed="rId2"/>
          <a:srcRect l="3252" t="5550" r="23734" b="2428"/>
          <a:stretch>
            <a:fillRect/>
          </a:stretch>
        </p:blipFill>
        <p:spPr bwMode="auto">
          <a:xfrm>
            <a:off x="5845175" y="844550"/>
            <a:ext cx="634682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ject 8">
            <a:extLst>
              <a:ext uri="{FF2B5EF4-FFF2-40B4-BE49-F238E27FC236}"/>
            </a:extLst>
          </p:cNvPr>
          <p:cNvSpPr txBox="1"/>
          <p:nvPr/>
        </p:nvSpPr>
        <p:spPr>
          <a:xfrm>
            <a:off x="358775" y="119063"/>
            <a:ext cx="1049338" cy="2921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9" name="object 13">
            <a:extLst>
              <a:ext uri="{FF2B5EF4-FFF2-40B4-BE49-F238E27FC236}"/>
            </a:extLst>
          </p:cNvPr>
          <p:cNvSpPr/>
          <p:nvPr/>
        </p:nvSpPr>
        <p:spPr>
          <a:xfrm>
            <a:off x="373063" y="0"/>
            <a:ext cx="11480800" cy="904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10" name="object 7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649288"/>
            <a:ext cx="220663" cy="739775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" name="Рисунок 3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1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Номер слайда 5">
            <a:extLst>
              <a:ext uri="{FF2B5EF4-FFF2-40B4-BE49-F238E27FC236}"/>
            </a:extLst>
          </p:cNvPr>
          <p:cNvSpPr>
            <a:spLocks noGrp="1"/>
          </p:cNvSpPr>
          <p:nvPr userDrawn="1">
            <p:ph type="sldNum" sz="quarter" idx="14"/>
          </p:nvPr>
        </p:nvSpPr>
        <p:spPr/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55C7495-F2CB-4709-8642-70A0FA018F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8">
            <a:extLst>
              <a:ext uri="{FF2B5EF4-FFF2-40B4-BE49-F238E27FC236}"/>
            </a:extLst>
          </p:cNvPr>
          <p:cNvSpPr txBox="1"/>
          <p:nvPr/>
        </p:nvSpPr>
        <p:spPr>
          <a:xfrm>
            <a:off x="358775" y="119063"/>
            <a:ext cx="1049338" cy="2921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6" name="object 13">
            <a:extLst>
              <a:ext uri="{FF2B5EF4-FFF2-40B4-BE49-F238E27FC236}"/>
            </a:extLst>
          </p:cNvPr>
          <p:cNvSpPr/>
          <p:nvPr/>
        </p:nvSpPr>
        <p:spPr>
          <a:xfrm>
            <a:off x="373063" y="0"/>
            <a:ext cx="11480800" cy="904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" name="object 7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1538288"/>
            <a:ext cx="258763" cy="3719512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" name="Рисунок 2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Номер слайда 5">
            <a:extLst>
              <a:ext uri="{FF2B5EF4-FFF2-40B4-BE49-F238E27FC236}"/>
            </a:extLst>
          </p:cNvPr>
          <p:cNvSpPr>
            <a:spLocks noGrp="1"/>
          </p:cNvSpPr>
          <p:nvPr userDrawn="1">
            <p:ph type="sldNum" sz="quarter" idx="13"/>
          </p:nvPr>
        </p:nvSpPr>
        <p:spPr/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7D23C4F-C578-4650-8747-4C83DC4092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6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6BF3767-F74A-433C-A792-4289F62DCC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hyperlink" Target="http://pskovstat.gks.ru/" TargetMode="External"/><Relationship Id="rId4" Type="http://schemas.openxmlformats.org/officeDocument/2006/relationships/hyperlink" Target="http://rosstat.gov.ru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Текст 3"/>
          <p:cNvSpPr>
            <a:spLocks noGrp="1"/>
          </p:cNvSpPr>
          <p:nvPr>
            <p:ph type="body" sz="quarter" idx="10"/>
          </p:nvPr>
        </p:nvSpPr>
        <p:spPr bwMode="auto">
          <a:xfrm>
            <a:off x="3609523" y="3541486"/>
            <a:ext cx="8147050" cy="1550168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400" dirty="0"/>
              <a:t>Наблюдение за затратами бюджетных, автономных и казенных учреждений, как составляющая для построения таблиц «затраты-выпуск». </a:t>
            </a:r>
            <a:endParaRPr lang="en-US" sz="2400" dirty="0" smtClean="0"/>
          </a:p>
          <a:p>
            <a:pPr algn="ctr" eaLnBrk="1" hangingPunct="1"/>
            <a:r>
              <a:rPr lang="ru-RU" sz="2400" dirty="0" smtClean="0"/>
              <a:t>Форма </a:t>
            </a:r>
            <a:r>
              <a:rPr lang="ru-RU" sz="2400" dirty="0"/>
              <a:t>ТЗВ-бюджет за 2021 год</a:t>
            </a:r>
            <a:endParaRPr sz="2400" dirty="0">
              <a:latin typeface="Arial" charset="0"/>
              <a:cs typeface="Arial" charset="0"/>
            </a:endParaRPr>
          </a:p>
        </p:txBody>
      </p:sp>
      <p:sp>
        <p:nvSpPr>
          <p:cNvPr id="2" name="Номер слайда 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>
              <a:defRPr/>
            </a:pPr>
            <a:fld id="{B8E04810-8F55-457B-8650-5FCB13969978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7224940" y="5727718"/>
            <a:ext cx="2528661" cy="400622"/>
          </a:xfrm>
        </p:spPr>
        <p:txBody>
          <a:bodyPr/>
          <a:lstStyle/>
          <a:p>
            <a:r>
              <a:rPr lang="ru-RU" dirty="0" smtClean="0"/>
              <a:t>Март 2022г.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EBB18A8-9E88-4A2E-8C2D-DAE6C9DE58C2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  <p:grpSp>
        <p:nvGrpSpPr>
          <p:cNvPr id="23557" name="Группа 17"/>
          <p:cNvGrpSpPr>
            <a:grpSpLocks/>
          </p:cNvGrpSpPr>
          <p:nvPr/>
        </p:nvGrpSpPr>
        <p:grpSpPr bwMode="auto">
          <a:xfrm>
            <a:off x="11698288" y="3100388"/>
            <a:ext cx="493712" cy="500062"/>
            <a:chOff x="9699205" y="5186438"/>
            <a:chExt cx="440055" cy="444500"/>
          </a:xfrm>
        </p:grpSpPr>
        <p:sp>
          <p:nvSpPr>
            <p:cNvPr id="23564" name="object 16"/>
            <p:cNvSpPr>
              <a:spLocks/>
            </p:cNvSpPr>
            <p:nvPr/>
          </p:nvSpPr>
          <p:spPr bwMode="auto">
            <a:xfrm>
              <a:off x="9699205" y="5186438"/>
              <a:ext cx="440055" cy="444500"/>
            </a:xfrm>
            <a:custGeom>
              <a:avLst/>
              <a:gdLst>
                <a:gd name="T0" fmla="*/ 0 w 440054"/>
                <a:gd name="T1" fmla="*/ 0 h 444500"/>
                <a:gd name="T2" fmla="*/ 439941 w 440054"/>
                <a:gd name="T3" fmla="*/ 0 h 444500"/>
                <a:gd name="T4" fmla="*/ 439941 w 440054"/>
                <a:gd name="T5" fmla="*/ 444118 h 444500"/>
                <a:gd name="T6" fmla="*/ 0 w 440054"/>
                <a:gd name="T7" fmla="*/ 444118 h 444500"/>
                <a:gd name="T8" fmla="*/ 0 w 440054"/>
                <a:gd name="T9" fmla="*/ 0 h 4445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0054"/>
                <a:gd name="T16" fmla="*/ 0 h 444500"/>
                <a:gd name="T17" fmla="*/ 440054 w 440054"/>
                <a:gd name="T18" fmla="*/ 444500 h 4445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3565" name="object 17"/>
            <p:cNvSpPr>
              <a:spLocks noChangeArrowheads="1"/>
            </p:cNvSpPr>
            <p:nvPr/>
          </p:nvSpPr>
          <p:spPr bwMode="auto">
            <a:xfrm>
              <a:off x="9859266" y="5292379"/>
              <a:ext cx="136778" cy="256938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23558" name="Группа 51"/>
          <p:cNvGrpSpPr>
            <a:grpSpLocks/>
          </p:cNvGrpSpPr>
          <p:nvPr/>
        </p:nvGrpSpPr>
        <p:grpSpPr bwMode="auto">
          <a:xfrm>
            <a:off x="1439863" y="206375"/>
            <a:ext cx="10402887" cy="260350"/>
            <a:chOff x="1439587" y="3481958"/>
            <a:chExt cx="10403788" cy="261367"/>
          </a:xfrm>
        </p:grpSpPr>
        <p:sp>
          <p:nvSpPr>
            <p:cNvPr id="23559" name="object 9"/>
            <p:cNvSpPr>
              <a:spLocks/>
            </p:cNvSpPr>
            <p:nvPr/>
          </p:nvSpPr>
          <p:spPr bwMode="auto">
            <a:xfrm>
              <a:off x="1439587" y="3535847"/>
              <a:ext cx="3024276" cy="207478"/>
            </a:xfrm>
            <a:custGeom>
              <a:avLst/>
              <a:gdLst>
                <a:gd name="T0" fmla="*/ 0 w 3267075"/>
                <a:gd name="T1" fmla="*/ 0 h 207478"/>
                <a:gd name="T2" fmla="*/ 3023982 w 3267075"/>
                <a:gd name="T3" fmla="*/ 0 h 207478"/>
                <a:gd name="T4" fmla="*/ 0 60000 65536"/>
                <a:gd name="T5" fmla="*/ 0 60000 65536"/>
                <a:gd name="T6" fmla="*/ 0 w 3267075"/>
                <a:gd name="T7" fmla="*/ 0 h 207478"/>
                <a:gd name="T8" fmla="*/ 3267075 w 3267075"/>
                <a:gd name="T9" fmla="*/ 207478 h 2074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67075" h="207478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noFill/>
            <a:ln w="25400">
              <a:solidFill>
                <a:srgbClr val="334286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3560" name="object 11"/>
            <p:cNvSpPr>
              <a:spLocks/>
            </p:cNvSpPr>
            <p:nvPr/>
          </p:nvSpPr>
          <p:spPr bwMode="auto">
            <a:xfrm flipV="1">
              <a:off x="4567576" y="3481958"/>
              <a:ext cx="7275799" cy="52586"/>
            </a:xfrm>
            <a:custGeom>
              <a:avLst/>
              <a:gdLst>
                <a:gd name="T0" fmla="*/ 0 w 3249929"/>
                <a:gd name="T1" fmla="*/ 0 h 52586"/>
                <a:gd name="T2" fmla="*/ 7274975 w 3249929"/>
                <a:gd name="T3" fmla="*/ 0 h 52586"/>
                <a:gd name="T4" fmla="*/ 0 60000 65536"/>
                <a:gd name="T5" fmla="*/ 0 60000 65536"/>
                <a:gd name="T6" fmla="*/ 0 w 3249929"/>
                <a:gd name="T7" fmla="*/ 0 h 52586"/>
                <a:gd name="T8" fmla="*/ 3249929 w 3249929"/>
                <a:gd name="T9" fmla="*/ 52586 h 525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49929" h="52586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noFill/>
            <a:ln w="25400">
              <a:solidFill>
                <a:srgbClr val="FFC32E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grpSp>
          <p:nvGrpSpPr>
            <p:cNvPr id="23561" name="Группа 54"/>
            <p:cNvGrpSpPr>
              <a:grpSpLocks/>
            </p:cNvGrpSpPr>
            <p:nvPr/>
          </p:nvGrpSpPr>
          <p:grpSpPr bwMode="auto"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23562" name="object 12"/>
              <p:cNvSpPr>
                <a:spLocks/>
              </p:cNvSpPr>
              <p:nvPr/>
            </p:nvSpPr>
            <p:spPr bwMode="auto">
              <a:xfrm>
                <a:off x="2667374" y="2712291"/>
                <a:ext cx="238082" cy="103714"/>
              </a:xfrm>
              <a:custGeom>
                <a:avLst/>
                <a:gdLst>
                  <a:gd name="T0" fmla="*/ 237208 w 90170"/>
                  <a:gd name="T1" fmla="*/ 103333 h 90170"/>
                  <a:gd name="T2" fmla="*/ 0 w 90170"/>
                  <a:gd name="T3" fmla="*/ 103333 h 90170"/>
                  <a:gd name="T4" fmla="*/ 0 w 90170"/>
                  <a:gd name="T5" fmla="*/ 0 h 90170"/>
                  <a:gd name="T6" fmla="*/ 237208 w 90170"/>
                  <a:gd name="T7" fmla="*/ 0 h 90170"/>
                  <a:gd name="T8" fmla="*/ 237208 w 90170"/>
                  <a:gd name="T9" fmla="*/ 103333 h 90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70"/>
                  <a:gd name="T16" fmla="*/ 0 h 90170"/>
                  <a:gd name="T17" fmla="*/ 90170 w 90170"/>
                  <a:gd name="T18" fmla="*/ 90170 h 90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23563" name="object 12"/>
              <p:cNvSpPr>
                <a:spLocks/>
              </p:cNvSpPr>
              <p:nvPr/>
            </p:nvSpPr>
            <p:spPr bwMode="auto">
              <a:xfrm>
                <a:off x="2739089" y="2712291"/>
                <a:ext cx="103714" cy="103714"/>
              </a:xfrm>
              <a:custGeom>
                <a:avLst/>
                <a:gdLst>
                  <a:gd name="T0" fmla="*/ 103333 w 90170"/>
                  <a:gd name="T1" fmla="*/ 103333 h 90170"/>
                  <a:gd name="T2" fmla="*/ 0 w 90170"/>
                  <a:gd name="T3" fmla="*/ 103333 h 90170"/>
                  <a:gd name="T4" fmla="*/ 0 w 90170"/>
                  <a:gd name="T5" fmla="*/ 0 h 90170"/>
                  <a:gd name="T6" fmla="*/ 103333 w 90170"/>
                  <a:gd name="T7" fmla="*/ 0 h 90170"/>
                  <a:gd name="T8" fmla="*/ 103333 w 90170"/>
                  <a:gd name="T9" fmla="*/ 103333 h 90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70"/>
                  <a:gd name="T16" fmla="*/ 0 h 90170"/>
                  <a:gd name="T17" fmla="*/ 90170 w 90170"/>
                  <a:gd name="T18" fmla="*/ 90170 h 90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</p:grpSp>
      </p:grpSp>
      <p:sp>
        <p:nvSpPr>
          <p:cNvPr id="13" name="Текст 2"/>
          <p:cNvSpPr>
            <a:spLocks/>
          </p:cNvSpPr>
          <p:nvPr/>
        </p:nvSpPr>
        <p:spPr bwMode="auto">
          <a:xfrm>
            <a:off x="353106" y="667204"/>
            <a:ext cx="11550650" cy="59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  <a:buFont typeface="Arial" charset="0"/>
              <a:buNone/>
            </a:pPr>
            <a:r>
              <a:rPr lang="ru-RU" sz="2800" dirty="0" smtClean="0">
                <a:solidFill>
                  <a:srgbClr val="334286"/>
                </a:solidFill>
              </a:rPr>
              <a:t>Кому надо представлять отчет</a:t>
            </a:r>
            <a:endParaRPr lang="ru-RU" sz="2800" dirty="0">
              <a:solidFill>
                <a:srgbClr val="334286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6" t="13325" r="35795" b="22729"/>
          <a:stretch/>
        </p:blipFill>
        <p:spPr bwMode="auto">
          <a:xfrm>
            <a:off x="247575" y="1549400"/>
            <a:ext cx="5706231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5" t="13848" r="32688" b="15157"/>
          <a:stretch/>
        </p:blipFill>
        <p:spPr bwMode="auto">
          <a:xfrm>
            <a:off x="6350001" y="1549400"/>
            <a:ext cx="5348287" cy="445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593348" y="5080000"/>
            <a:ext cx="1693030" cy="5842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44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4CB37DF-E20D-48B4-A5EE-BCDC7C8B89AA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grpSp>
        <p:nvGrpSpPr>
          <p:cNvPr id="24580" name="Группа 10"/>
          <p:cNvGrpSpPr>
            <a:grpSpLocks/>
          </p:cNvGrpSpPr>
          <p:nvPr/>
        </p:nvGrpSpPr>
        <p:grpSpPr bwMode="auto">
          <a:xfrm>
            <a:off x="11698288" y="4198938"/>
            <a:ext cx="493712" cy="500062"/>
            <a:chOff x="9699205" y="5186438"/>
            <a:chExt cx="440055" cy="444500"/>
          </a:xfrm>
        </p:grpSpPr>
        <p:sp>
          <p:nvSpPr>
            <p:cNvPr id="24587" name="object 16"/>
            <p:cNvSpPr>
              <a:spLocks/>
            </p:cNvSpPr>
            <p:nvPr/>
          </p:nvSpPr>
          <p:spPr bwMode="auto">
            <a:xfrm>
              <a:off x="9699205" y="5186438"/>
              <a:ext cx="440055" cy="444500"/>
            </a:xfrm>
            <a:custGeom>
              <a:avLst/>
              <a:gdLst>
                <a:gd name="T0" fmla="*/ 0 w 440054"/>
                <a:gd name="T1" fmla="*/ 0 h 444500"/>
                <a:gd name="T2" fmla="*/ 439941 w 440054"/>
                <a:gd name="T3" fmla="*/ 0 h 444500"/>
                <a:gd name="T4" fmla="*/ 439941 w 440054"/>
                <a:gd name="T5" fmla="*/ 444118 h 444500"/>
                <a:gd name="T6" fmla="*/ 0 w 440054"/>
                <a:gd name="T7" fmla="*/ 444118 h 444500"/>
                <a:gd name="T8" fmla="*/ 0 w 440054"/>
                <a:gd name="T9" fmla="*/ 0 h 4445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0054"/>
                <a:gd name="T16" fmla="*/ 0 h 444500"/>
                <a:gd name="T17" fmla="*/ 440054 w 440054"/>
                <a:gd name="T18" fmla="*/ 444500 h 4445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4588" name="object 17"/>
            <p:cNvSpPr>
              <a:spLocks noChangeArrowheads="1"/>
            </p:cNvSpPr>
            <p:nvPr/>
          </p:nvSpPr>
          <p:spPr bwMode="auto">
            <a:xfrm>
              <a:off x="9859266" y="5292379"/>
              <a:ext cx="136778" cy="256938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24581" name="Группа 50"/>
          <p:cNvGrpSpPr>
            <a:grpSpLocks/>
          </p:cNvGrpSpPr>
          <p:nvPr/>
        </p:nvGrpSpPr>
        <p:grpSpPr bwMode="auto">
          <a:xfrm>
            <a:off x="1439863" y="206375"/>
            <a:ext cx="10402887" cy="260350"/>
            <a:chOff x="1439587" y="3481958"/>
            <a:chExt cx="10403788" cy="261367"/>
          </a:xfrm>
        </p:grpSpPr>
        <p:sp>
          <p:nvSpPr>
            <p:cNvPr id="24582" name="object 9"/>
            <p:cNvSpPr>
              <a:spLocks/>
            </p:cNvSpPr>
            <p:nvPr/>
          </p:nvSpPr>
          <p:spPr bwMode="auto">
            <a:xfrm>
              <a:off x="1439587" y="3535847"/>
              <a:ext cx="3024276" cy="207478"/>
            </a:xfrm>
            <a:custGeom>
              <a:avLst/>
              <a:gdLst>
                <a:gd name="T0" fmla="*/ 0 w 3267075"/>
                <a:gd name="T1" fmla="*/ 0 h 207478"/>
                <a:gd name="T2" fmla="*/ 3023982 w 3267075"/>
                <a:gd name="T3" fmla="*/ 0 h 207478"/>
                <a:gd name="T4" fmla="*/ 0 60000 65536"/>
                <a:gd name="T5" fmla="*/ 0 60000 65536"/>
                <a:gd name="T6" fmla="*/ 0 w 3267075"/>
                <a:gd name="T7" fmla="*/ 0 h 207478"/>
                <a:gd name="T8" fmla="*/ 3267075 w 3267075"/>
                <a:gd name="T9" fmla="*/ 207478 h 2074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67075" h="207478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noFill/>
            <a:ln w="25400">
              <a:solidFill>
                <a:srgbClr val="334286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4583" name="object 11"/>
            <p:cNvSpPr>
              <a:spLocks/>
            </p:cNvSpPr>
            <p:nvPr/>
          </p:nvSpPr>
          <p:spPr bwMode="auto">
            <a:xfrm flipV="1">
              <a:off x="4567576" y="3481958"/>
              <a:ext cx="7275799" cy="52586"/>
            </a:xfrm>
            <a:custGeom>
              <a:avLst/>
              <a:gdLst>
                <a:gd name="T0" fmla="*/ 0 w 3249929"/>
                <a:gd name="T1" fmla="*/ 0 h 52586"/>
                <a:gd name="T2" fmla="*/ 7274975 w 3249929"/>
                <a:gd name="T3" fmla="*/ 0 h 52586"/>
                <a:gd name="T4" fmla="*/ 0 60000 65536"/>
                <a:gd name="T5" fmla="*/ 0 60000 65536"/>
                <a:gd name="T6" fmla="*/ 0 w 3249929"/>
                <a:gd name="T7" fmla="*/ 0 h 52586"/>
                <a:gd name="T8" fmla="*/ 3249929 w 3249929"/>
                <a:gd name="T9" fmla="*/ 52586 h 525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49929" h="52586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noFill/>
            <a:ln w="25400">
              <a:solidFill>
                <a:srgbClr val="FFC32E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grpSp>
          <p:nvGrpSpPr>
            <p:cNvPr id="24584" name="Группа 53"/>
            <p:cNvGrpSpPr>
              <a:grpSpLocks/>
            </p:cNvGrpSpPr>
            <p:nvPr/>
          </p:nvGrpSpPr>
          <p:grpSpPr bwMode="auto"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24585" name="object 12"/>
              <p:cNvSpPr>
                <a:spLocks/>
              </p:cNvSpPr>
              <p:nvPr/>
            </p:nvSpPr>
            <p:spPr bwMode="auto">
              <a:xfrm>
                <a:off x="2667374" y="2712291"/>
                <a:ext cx="238082" cy="103714"/>
              </a:xfrm>
              <a:custGeom>
                <a:avLst/>
                <a:gdLst>
                  <a:gd name="T0" fmla="*/ 237208 w 90170"/>
                  <a:gd name="T1" fmla="*/ 103333 h 90170"/>
                  <a:gd name="T2" fmla="*/ 0 w 90170"/>
                  <a:gd name="T3" fmla="*/ 103333 h 90170"/>
                  <a:gd name="T4" fmla="*/ 0 w 90170"/>
                  <a:gd name="T5" fmla="*/ 0 h 90170"/>
                  <a:gd name="T6" fmla="*/ 237208 w 90170"/>
                  <a:gd name="T7" fmla="*/ 0 h 90170"/>
                  <a:gd name="T8" fmla="*/ 237208 w 90170"/>
                  <a:gd name="T9" fmla="*/ 103333 h 90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70"/>
                  <a:gd name="T16" fmla="*/ 0 h 90170"/>
                  <a:gd name="T17" fmla="*/ 90170 w 90170"/>
                  <a:gd name="T18" fmla="*/ 90170 h 90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24586" name="object 12"/>
              <p:cNvSpPr>
                <a:spLocks/>
              </p:cNvSpPr>
              <p:nvPr/>
            </p:nvSpPr>
            <p:spPr bwMode="auto">
              <a:xfrm>
                <a:off x="2739089" y="2712291"/>
                <a:ext cx="103714" cy="103714"/>
              </a:xfrm>
              <a:custGeom>
                <a:avLst/>
                <a:gdLst>
                  <a:gd name="T0" fmla="*/ 103333 w 90170"/>
                  <a:gd name="T1" fmla="*/ 103333 h 90170"/>
                  <a:gd name="T2" fmla="*/ 0 w 90170"/>
                  <a:gd name="T3" fmla="*/ 103333 h 90170"/>
                  <a:gd name="T4" fmla="*/ 0 w 90170"/>
                  <a:gd name="T5" fmla="*/ 0 h 90170"/>
                  <a:gd name="T6" fmla="*/ 103333 w 90170"/>
                  <a:gd name="T7" fmla="*/ 0 h 90170"/>
                  <a:gd name="T8" fmla="*/ 103333 w 90170"/>
                  <a:gd name="T9" fmla="*/ 103333 h 90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70"/>
                  <a:gd name="T16" fmla="*/ 0 h 90170"/>
                  <a:gd name="T17" fmla="*/ 90170 w 90170"/>
                  <a:gd name="T18" fmla="*/ 90170 h 90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</p:grpSp>
      </p:grpSp>
      <p:sp>
        <p:nvSpPr>
          <p:cNvPr id="24624" name="Текст 2"/>
          <p:cNvSpPr>
            <a:spLocks/>
          </p:cNvSpPr>
          <p:nvPr/>
        </p:nvSpPr>
        <p:spPr bwMode="auto">
          <a:xfrm>
            <a:off x="292100" y="536574"/>
            <a:ext cx="1155065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  <a:buFont typeface="Arial" charset="0"/>
              <a:buNone/>
            </a:pPr>
            <a:r>
              <a:rPr lang="ru-RU" sz="2800" dirty="0" smtClean="0">
                <a:solidFill>
                  <a:srgbClr val="334286"/>
                </a:solidFill>
              </a:rPr>
              <a:t>Респонденты федерального статистического наблюдения за затратами на производство и продажу продукции по форме № ТЗВ-бюджет «Сведения  о расходах бюджетного, автономного и казённого учреждения за 2021 год»</a:t>
            </a:r>
            <a:endParaRPr lang="ru-RU" sz="2800" dirty="0">
              <a:solidFill>
                <a:srgbClr val="334286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36199" r="13916" b="12742"/>
          <a:stretch/>
        </p:blipFill>
        <p:spPr bwMode="auto">
          <a:xfrm>
            <a:off x="523875" y="2344420"/>
            <a:ext cx="11087100" cy="437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13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4CB37DF-E20D-48B4-A5EE-BCDC7C8B89AA}" type="slidenum">
              <a:rPr lang="ru-RU"/>
              <a:pPr>
                <a:defRPr/>
              </a:pPr>
              <a:t>12</a:t>
            </a:fld>
            <a:endParaRPr lang="ru-RU" dirty="0"/>
          </a:p>
        </p:txBody>
      </p:sp>
      <p:grpSp>
        <p:nvGrpSpPr>
          <p:cNvPr id="24580" name="Группа 10"/>
          <p:cNvGrpSpPr>
            <a:grpSpLocks/>
          </p:cNvGrpSpPr>
          <p:nvPr/>
        </p:nvGrpSpPr>
        <p:grpSpPr bwMode="auto">
          <a:xfrm>
            <a:off x="11698288" y="4198938"/>
            <a:ext cx="493712" cy="500062"/>
            <a:chOff x="9699205" y="5186438"/>
            <a:chExt cx="440055" cy="444500"/>
          </a:xfrm>
        </p:grpSpPr>
        <p:sp>
          <p:nvSpPr>
            <p:cNvPr id="24587" name="object 16"/>
            <p:cNvSpPr>
              <a:spLocks/>
            </p:cNvSpPr>
            <p:nvPr/>
          </p:nvSpPr>
          <p:spPr bwMode="auto">
            <a:xfrm>
              <a:off x="9699205" y="5186438"/>
              <a:ext cx="440055" cy="444500"/>
            </a:xfrm>
            <a:custGeom>
              <a:avLst/>
              <a:gdLst>
                <a:gd name="T0" fmla="*/ 0 w 440054"/>
                <a:gd name="T1" fmla="*/ 0 h 444500"/>
                <a:gd name="T2" fmla="*/ 439941 w 440054"/>
                <a:gd name="T3" fmla="*/ 0 h 444500"/>
                <a:gd name="T4" fmla="*/ 439941 w 440054"/>
                <a:gd name="T5" fmla="*/ 444118 h 444500"/>
                <a:gd name="T6" fmla="*/ 0 w 440054"/>
                <a:gd name="T7" fmla="*/ 444118 h 444500"/>
                <a:gd name="T8" fmla="*/ 0 w 440054"/>
                <a:gd name="T9" fmla="*/ 0 h 4445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0054"/>
                <a:gd name="T16" fmla="*/ 0 h 444500"/>
                <a:gd name="T17" fmla="*/ 440054 w 440054"/>
                <a:gd name="T18" fmla="*/ 444500 h 4445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4588" name="object 17"/>
            <p:cNvSpPr>
              <a:spLocks noChangeArrowheads="1"/>
            </p:cNvSpPr>
            <p:nvPr/>
          </p:nvSpPr>
          <p:spPr bwMode="auto">
            <a:xfrm>
              <a:off x="9859266" y="5292379"/>
              <a:ext cx="136778" cy="256938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24581" name="Группа 50"/>
          <p:cNvGrpSpPr>
            <a:grpSpLocks/>
          </p:cNvGrpSpPr>
          <p:nvPr/>
        </p:nvGrpSpPr>
        <p:grpSpPr bwMode="auto">
          <a:xfrm>
            <a:off x="1439863" y="206375"/>
            <a:ext cx="10402887" cy="260350"/>
            <a:chOff x="1439587" y="3481958"/>
            <a:chExt cx="10403788" cy="261367"/>
          </a:xfrm>
        </p:grpSpPr>
        <p:sp>
          <p:nvSpPr>
            <p:cNvPr id="24582" name="object 9"/>
            <p:cNvSpPr>
              <a:spLocks/>
            </p:cNvSpPr>
            <p:nvPr/>
          </p:nvSpPr>
          <p:spPr bwMode="auto">
            <a:xfrm>
              <a:off x="1439587" y="3535847"/>
              <a:ext cx="3024276" cy="207478"/>
            </a:xfrm>
            <a:custGeom>
              <a:avLst/>
              <a:gdLst>
                <a:gd name="T0" fmla="*/ 0 w 3267075"/>
                <a:gd name="T1" fmla="*/ 0 h 207478"/>
                <a:gd name="T2" fmla="*/ 3023982 w 3267075"/>
                <a:gd name="T3" fmla="*/ 0 h 207478"/>
                <a:gd name="T4" fmla="*/ 0 60000 65536"/>
                <a:gd name="T5" fmla="*/ 0 60000 65536"/>
                <a:gd name="T6" fmla="*/ 0 w 3267075"/>
                <a:gd name="T7" fmla="*/ 0 h 207478"/>
                <a:gd name="T8" fmla="*/ 3267075 w 3267075"/>
                <a:gd name="T9" fmla="*/ 207478 h 2074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67075" h="207478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noFill/>
            <a:ln w="25400">
              <a:solidFill>
                <a:srgbClr val="334286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4583" name="object 11"/>
            <p:cNvSpPr>
              <a:spLocks/>
            </p:cNvSpPr>
            <p:nvPr/>
          </p:nvSpPr>
          <p:spPr bwMode="auto">
            <a:xfrm flipV="1">
              <a:off x="4567576" y="3481958"/>
              <a:ext cx="7275799" cy="52586"/>
            </a:xfrm>
            <a:custGeom>
              <a:avLst/>
              <a:gdLst>
                <a:gd name="T0" fmla="*/ 0 w 3249929"/>
                <a:gd name="T1" fmla="*/ 0 h 52586"/>
                <a:gd name="T2" fmla="*/ 7274975 w 3249929"/>
                <a:gd name="T3" fmla="*/ 0 h 52586"/>
                <a:gd name="T4" fmla="*/ 0 60000 65536"/>
                <a:gd name="T5" fmla="*/ 0 60000 65536"/>
                <a:gd name="T6" fmla="*/ 0 w 3249929"/>
                <a:gd name="T7" fmla="*/ 0 h 52586"/>
                <a:gd name="T8" fmla="*/ 3249929 w 3249929"/>
                <a:gd name="T9" fmla="*/ 52586 h 525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49929" h="52586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noFill/>
            <a:ln w="25400">
              <a:solidFill>
                <a:srgbClr val="FFC32E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grpSp>
          <p:nvGrpSpPr>
            <p:cNvPr id="24584" name="Группа 53"/>
            <p:cNvGrpSpPr>
              <a:grpSpLocks/>
            </p:cNvGrpSpPr>
            <p:nvPr/>
          </p:nvGrpSpPr>
          <p:grpSpPr bwMode="auto"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24585" name="object 12"/>
              <p:cNvSpPr>
                <a:spLocks/>
              </p:cNvSpPr>
              <p:nvPr/>
            </p:nvSpPr>
            <p:spPr bwMode="auto">
              <a:xfrm>
                <a:off x="2667374" y="2712291"/>
                <a:ext cx="238082" cy="103714"/>
              </a:xfrm>
              <a:custGeom>
                <a:avLst/>
                <a:gdLst>
                  <a:gd name="T0" fmla="*/ 237208 w 90170"/>
                  <a:gd name="T1" fmla="*/ 103333 h 90170"/>
                  <a:gd name="T2" fmla="*/ 0 w 90170"/>
                  <a:gd name="T3" fmla="*/ 103333 h 90170"/>
                  <a:gd name="T4" fmla="*/ 0 w 90170"/>
                  <a:gd name="T5" fmla="*/ 0 h 90170"/>
                  <a:gd name="T6" fmla="*/ 237208 w 90170"/>
                  <a:gd name="T7" fmla="*/ 0 h 90170"/>
                  <a:gd name="T8" fmla="*/ 237208 w 90170"/>
                  <a:gd name="T9" fmla="*/ 103333 h 90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70"/>
                  <a:gd name="T16" fmla="*/ 0 h 90170"/>
                  <a:gd name="T17" fmla="*/ 90170 w 90170"/>
                  <a:gd name="T18" fmla="*/ 90170 h 90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24586" name="object 12"/>
              <p:cNvSpPr>
                <a:spLocks/>
              </p:cNvSpPr>
              <p:nvPr/>
            </p:nvSpPr>
            <p:spPr bwMode="auto">
              <a:xfrm>
                <a:off x="2739089" y="2712291"/>
                <a:ext cx="103714" cy="103714"/>
              </a:xfrm>
              <a:custGeom>
                <a:avLst/>
                <a:gdLst>
                  <a:gd name="T0" fmla="*/ 103333 w 90170"/>
                  <a:gd name="T1" fmla="*/ 103333 h 90170"/>
                  <a:gd name="T2" fmla="*/ 0 w 90170"/>
                  <a:gd name="T3" fmla="*/ 103333 h 90170"/>
                  <a:gd name="T4" fmla="*/ 0 w 90170"/>
                  <a:gd name="T5" fmla="*/ 0 h 90170"/>
                  <a:gd name="T6" fmla="*/ 103333 w 90170"/>
                  <a:gd name="T7" fmla="*/ 0 h 90170"/>
                  <a:gd name="T8" fmla="*/ 103333 w 90170"/>
                  <a:gd name="T9" fmla="*/ 103333 h 90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70"/>
                  <a:gd name="T16" fmla="*/ 0 h 90170"/>
                  <a:gd name="T17" fmla="*/ 90170 w 90170"/>
                  <a:gd name="T18" fmla="*/ 90170 h 90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</p:grpSp>
      </p:grpSp>
      <p:sp>
        <p:nvSpPr>
          <p:cNvPr id="24624" name="Текст 2"/>
          <p:cNvSpPr>
            <a:spLocks/>
          </p:cNvSpPr>
          <p:nvPr/>
        </p:nvSpPr>
        <p:spPr bwMode="auto">
          <a:xfrm>
            <a:off x="292100" y="536575"/>
            <a:ext cx="11550650" cy="145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  <a:buFont typeface="Arial" charset="0"/>
              <a:buNone/>
            </a:pPr>
            <a:r>
              <a:rPr lang="ru-RU" sz="2800" dirty="0" smtClean="0">
                <a:solidFill>
                  <a:srgbClr val="334286"/>
                </a:solidFill>
              </a:rPr>
              <a:t>Форма № ТЗВ-бюджет «Сведения  о расходах бюджетного, автономного и казённого учреждения за 2021 год»</a:t>
            </a:r>
            <a:endParaRPr lang="ru-RU" sz="2800" dirty="0">
              <a:solidFill>
                <a:srgbClr val="334286"/>
              </a:solidFill>
            </a:endParaRP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2"/>
          </p:nvPr>
        </p:nvSpPr>
        <p:spPr>
          <a:xfrm>
            <a:off x="381001" y="1862117"/>
            <a:ext cx="11157856" cy="419034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buClr>
                <a:srgbClr val="FF9900"/>
              </a:buClr>
              <a:buSzPct val="140000"/>
              <a:tabLst>
                <a:tab pos="712788" algn="l"/>
              </a:tabLst>
            </a:pPr>
            <a:r>
              <a:rPr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Бланк формы № ТЗВ-бюджет с Указаниями по заполнению  утверждён приказом Росстата  от 15 июля 2021 г. № 420, с изменениями от 17 декабря 2021 г.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Clr>
                <a:srgbClr val="FF9900"/>
              </a:buClr>
              <a:buSzPct val="140000"/>
              <a:tabLst>
                <a:tab pos="712788" algn="l"/>
              </a:tabLst>
            </a:pPr>
            <a:endParaRPr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Clr>
                <a:srgbClr val="FF9900"/>
              </a:buClr>
              <a:buSzPct val="140000"/>
              <a:tabLst>
                <a:tab pos="712788" algn="l"/>
              </a:tabLst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В форме показываются расходы учреждения из различных источников финансирования, учтённые в соответствии с КОСГУ по подстатьям 221-226, 341-346 и 349. 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Clr>
                <a:srgbClr val="FF9900"/>
              </a:buClr>
              <a:buSzPct val="140000"/>
              <a:tabLst>
                <a:tab pos="712788" algn="l"/>
              </a:tabLst>
            </a:pP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Clr>
                <a:srgbClr val="FF9900"/>
              </a:buClr>
              <a:buSzPct val="140000"/>
              <a:tabLst>
                <a:tab pos="712788" algn="l"/>
              </a:tabLst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Сведения  заполняются на основе первичных учётных документов, внутренней финансовой отчётности, бюджетных смет, сметы доходов и расходов, данных бухгалтерского учёта.</a:t>
            </a:r>
            <a:endParaRPr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Clr>
                <a:srgbClr val="FF9900"/>
              </a:buClr>
              <a:buSzPct val="140000"/>
              <a:tabLst>
                <a:tab pos="712788" algn="l"/>
              </a:tabLst>
            </a:pPr>
            <a:endParaRPr sz="2000" dirty="0" smtClean="0">
              <a:solidFill>
                <a:schemeClr val="tx1"/>
              </a:solidFill>
              <a:latin typeface="Arial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Clr>
                <a:srgbClr val="FF9900"/>
              </a:buClr>
              <a:buSzPct val="140000"/>
            </a:pPr>
            <a:endParaRPr sz="2000" dirty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EBB18A8-9E88-4A2E-8C2D-DAE6C9DE58C2}" type="slidenum">
              <a:rPr lang="ru-RU"/>
              <a:pPr>
                <a:defRPr/>
              </a:pPr>
              <a:t>13</a:t>
            </a:fld>
            <a:endParaRPr lang="ru-RU" dirty="0"/>
          </a:p>
        </p:txBody>
      </p:sp>
      <p:grpSp>
        <p:nvGrpSpPr>
          <p:cNvPr id="23557" name="Группа 17"/>
          <p:cNvGrpSpPr>
            <a:grpSpLocks/>
          </p:cNvGrpSpPr>
          <p:nvPr/>
        </p:nvGrpSpPr>
        <p:grpSpPr bwMode="auto">
          <a:xfrm>
            <a:off x="11698288" y="3100388"/>
            <a:ext cx="493712" cy="500062"/>
            <a:chOff x="9699205" y="5186438"/>
            <a:chExt cx="440055" cy="444500"/>
          </a:xfrm>
        </p:grpSpPr>
        <p:sp>
          <p:nvSpPr>
            <p:cNvPr id="23564" name="object 16"/>
            <p:cNvSpPr>
              <a:spLocks/>
            </p:cNvSpPr>
            <p:nvPr/>
          </p:nvSpPr>
          <p:spPr bwMode="auto">
            <a:xfrm>
              <a:off x="9699205" y="5186438"/>
              <a:ext cx="440055" cy="444500"/>
            </a:xfrm>
            <a:custGeom>
              <a:avLst/>
              <a:gdLst>
                <a:gd name="T0" fmla="*/ 0 w 440054"/>
                <a:gd name="T1" fmla="*/ 0 h 444500"/>
                <a:gd name="T2" fmla="*/ 439941 w 440054"/>
                <a:gd name="T3" fmla="*/ 0 h 444500"/>
                <a:gd name="T4" fmla="*/ 439941 w 440054"/>
                <a:gd name="T5" fmla="*/ 444118 h 444500"/>
                <a:gd name="T6" fmla="*/ 0 w 440054"/>
                <a:gd name="T7" fmla="*/ 444118 h 444500"/>
                <a:gd name="T8" fmla="*/ 0 w 440054"/>
                <a:gd name="T9" fmla="*/ 0 h 4445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0054"/>
                <a:gd name="T16" fmla="*/ 0 h 444500"/>
                <a:gd name="T17" fmla="*/ 440054 w 440054"/>
                <a:gd name="T18" fmla="*/ 444500 h 4445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3565" name="object 17"/>
            <p:cNvSpPr>
              <a:spLocks noChangeArrowheads="1"/>
            </p:cNvSpPr>
            <p:nvPr/>
          </p:nvSpPr>
          <p:spPr bwMode="auto">
            <a:xfrm>
              <a:off x="9859266" y="5292379"/>
              <a:ext cx="136778" cy="256938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23558" name="Группа 51"/>
          <p:cNvGrpSpPr>
            <a:grpSpLocks/>
          </p:cNvGrpSpPr>
          <p:nvPr/>
        </p:nvGrpSpPr>
        <p:grpSpPr bwMode="auto">
          <a:xfrm>
            <a:off x="1439863" y="206375"/>
            <a:ext cx="10402887" cy="260350"/>
            <a:chOff x="1439587" y="3481958"/>
            <a:chExt cx="10403788" cy="261367"/>
          </a:xfrm>
        </p:grpSpPr>
        <p:sp>
          <p:nvSpPr>
            <p:cNvPr id="23559" name="object 9"/>
            <p:cNvSpPr>
              <a:spLocks/>
            </p:cNvSpPr>
            <p:nvPr/>
          </p:nvSpPr>
          <p:spPr bwMode="auto">
            <a:xfrm>
              <a:off x="1439587" y="3535847"/>
              <a:ext cx="3024276" cy="207478"/>
            </a:xfrm>
            <a:custGeom>
              <a:avLst/>
              <a:gdLst>
                <a:gd name="T0" fmla="*/ 0 w 3267075"/>
                <a:gd name="T1" fmla="*/ 0 h 207478"/>
                <a:gd name="T2" fmla="*/ 3023982 w 3267075"/>
                <a:gd name="T3" fmla="*/ 0 h 207478"/>
                <a:gd name="T4" fmla="*/ 0 60000 65536"/>
                <a:gd name="T5" fmla="*/ 0 60000 65536"/>
                <a:gd name="T6" fmla="*/ 0 w 3267075"/>
                <a:gd name="T7" fmla="*/ 0 h 207478"/>
                <a:gd name="T8" fmla="*/ 3267075 w 3267075"/>
                <a:gd name="T9" fmla="*/ 207478 h 2074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67075" h="207478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noFill/>
            <a:ln w="25400">
              <a:solidFill>
                <a:srgbClr val="334286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3560" name="object 11"/>
            <p:cNvSpPr>
              <a:spLocks/>
            </p:cNvSpPr>
            <p:nvPr/>
          </p:nvSpPr>
          <p:spPr bwMode="auto">
            <a:xfrm flipV="1">
              <a:off x="4567576" y="3481958"/>
              <a:ext cx="7275799" cy="52586"/>
            </a:xfrm>
            <a:custGeom>
              <a:avLst/>
              <a:gdLst>
                <a:gd name="T0" fmla="*/ 0 w 3249929"/>
                <a:gd name="T1" fmla="*/ 0 h 52586"/>
                <a:gd name="T2" fmla="*/ 7274975 w 3249929"/>
                <a:gd name="T3" fmla="*/ 0 h 52586"/>
                <a:gd name="T4" fmla="*/ 0 60000 65536"/>
                <a:gd name="T5" fmla="*/ 0 60000 65536"/>
                <a:gd name="T6" fmla="*/ 0 w 3249929"/>
                <a:gd name="T7" fmla="*/ 0 h 52586"/>
                <a:gd name="T8" fmla="*/ 3249929 w 3249929"/>
                <a:gd name="T9" fmla="*/ 52586 h 525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49929" h="52586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noFill/>
            <a:ln w="25400">
              <a:solidFill>
                <a:srgbClr val="FFC32E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grpSp>
          <p:nvGrpSpPr>
            <p:cNvPr id="23561" name="Группа 54"/>
            <p:cNvGrpSpPr>
              <a:grpSpLocks/>
            </p:cNvGrpSpPr>
            <p:nvPr/>
          </p:nvGrpSpPr>
          <p:grpSpPr bwMode="auto"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23562" name="object 12"/>
              <p:cNvSpPr>
                <a:spLocks/>
              </p:cNvSpPr>
              <p:nvPr/>
            </p:nvSpPr>
            <p:spPr bwMode="auto">
              <a:xfrm>
                <a:off x="2667374" y="2712291"/>
                <a:ext cx="238082" cy="103714"/>
              </a:xfrm>
              <a:custGeom>
                <a:avLst/>
                <a:gdLst>
                  <a:gd name="T0" fmla="*/ 237208 w 90170"/>
                  <a:gd name="T1" fmla="*/ 103333 h 90170"/>
                  <a:gd name="T2" fmla="*/ 0 w 90170"/>
                  <a:gd name="T3" fmla="*/ 103333 h 90170"/>
                  <a:gd name="T4" fmla="*/ 0 w 90170"/>
                  <a:gd name="T5" fmla="*/ 0 h 90170"/>
                  <a:gd name="T6" fmla="*/ 237208 w 90170"/>
                  <a:gd name="T7" fmla="*/ 0 h 90170"/>
                  <a:gd name="T8" fmla="*/ 237208 w 90170"/>
                  <a:gd name="T9" fmla="*/ 103333 h 90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70"/>
                  <a:gd name="T16" fmla="*/ 0 h 90170"/>
                  <a:gd name="T17" fmla="*/ 90170 w 90170"/>
                  <a:gd name="T18" fmla="*/ 90170 h 90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23563" name="object 12"/>
              <p:cNvSpPr>
                <a:spLocks/>
              </p:cNvSpPr>
              <p:nvPr/>
            </p:nvSpPr>
            <p:spPr bwMode="auto">
              <a:xfrm>
                <a:off x="2739089" y="2712291"/>
                <a:ext cx="103714" cy="103714"/>
              </a:xfrm>
              <a:custGeom>
                <a:avLst/>
                <a:gdLst>
                  <a:gd name="T0" fmla="*/ 103333 w 90170"/>
                  <a:gd name="T1" fmla="*/ 103333 h 90170"/>
                  <a:gd name="T2" fmla="*/ 0 w 90170"/>
                  <a:gd name="T3" fmla="*/ 103333 h 90170"/>
                  <a:gd name="T4" fmla="*/ 0 w 90170"/>
                  <a:gd name="T5" fmla="*/ 0 h 90170"/>
                  <a:gd name="T6" fmla="*/ 103333 w 90170"/>
                  <a:gd name="T7" fmla="*/ 0 h 90170"/>
                  <a:gd name="T8" fmla="*/ 103333 w 90170"/>
                  <a:gd name="T9" fmla="*/ 103333 h 90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70"/>
                  <a:gd name="T16" fmla="*/ 0 h 90170"/>
                  <a:gd name="T17" fmla="*/ 90170 w 90170"/>
                  <a:gd name="T18" fmla="*/ 90170 h 90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</p:grpSp>
      </p:grpSp>
      <p:sp>
        <p:nvSpPr>
          <p:cNvPr id="13" name="Текст 1"/>
          <p:cNvSpPr>
            <a:spLocks noGrp="1"/>
          </p:cNvSpPr>
          <p:nvPr>
            <p:ph type="body" sz="quarter" idx="10"/>
          </p:nvPr>
        </p:nvSpPr>
        <p:spPr>
          <a:xfrm>
            <a:off x="292220" y="538874"/>
            <a:ext cx="11255011" cy="936897"/>
          </a:xfrm>
        </p:spPr>
        <p:txBody>
          <a:bodyPr/>
          <a:lstStyle/>
          <a:p>
            <a:r>
              <a:rPr lang="ru-RU" dirty="0" smtClean="0"/>
              <a:t>Форма № ТЗВ-бюджет «Сведения о расходах бюджетного, автономного, казённого учреждения за 2021 год»  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39141" y="4945563"/>
            <a:ext cx="7934960" cy="1544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91321" y="5004692"/>
            <a:ext cx="7036944" cy="14260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latin typeface="+mj-lt"/>
              </a:rPr>
              <a:t>Предоставляется в форме электронного документа, подписанного электронной подписью</a:t>
            </a:r>
            <a:endParaRPr lang="ru-RU" sz="2800" dirty="0">
              <a:latin typeface="+mj-lt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9" t="37114" r="11225" b="11633"/>
          <a:stretch/>
        </p:blipFill>
        <p:spPr bwMode="auto">
          <a:xfrm>
            <a:off x="519546" y="1579419"/>
            <a:ext cx="8354761" cy="330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19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EBB18A8-9E88-4A2E-8C2D-DAE6C9DE58C2}" type="slidenum">
              <a:rPr lang="ru-RU"/>
              <a:pPr>
                <a:defRPr/>
              </a:pPr>
              <a:t>14</a:t>
            </a:fld>
            <a:endParaRPr lang="ru-RU" dirty="0"/>
          </a:p>
        </p:txBody>
      </p:sp>
      <p:grpSp>
        <p:nvGrpSpPr>
          <p:cNvPr id="23557" name="Группа 17"/>
          <p:cNvGrpSpPr>
            <a:grpSpLocks/>
          </p:cNvGrpSpPr>
          <p:nvPr/>
        </p:nvGrpSpPr>
        <p:grpSpPr bwMode="auto">
          <a:xfrm>
            <a:off x="11698288" y="3100388"/>
            <a:ext cx="493712" cy="500062"/>
            <a:chOff x="9699205" y="5186438"/>
            <a:chExt cx="440055" cy="444500"/>
          </a:xfrm>
        </p:grpSpPr>
        <p:sp>
          <p:nvSpPr>
            <p:cNvPr id="23564" name="object 16"/>
            <p:cNvSpPr>
              <a:spLocks/>
            </p:cNvSpPr>
            <p:nvPr/>
          </p:nvSpPr>
          <p:spPr bwMode="auto">
            <a:xfrm>
              <a:off x="9699205" y="5186438"/>
              <a:ext cx="440055" cy="444500"/>
            </a:xfrm>
            <a:custGeom>
              <a:avLst/>
              <a:gdLst>
                <a:gd name="T0" fmla="*/ 0 w 440054"/>
                <a:gd name="T1" fmla="*/ 0 h 444500"/>
                <a:gd name="T2" fmla="*/ 439941 w 440054"/>
                <a:gd name="T3" fmla="*/ 0 h 444500"/>
                <a:gd name="T4" fmla="*/ 439941 w 440054"/>
                <a:gd name="T5" fmla="*/ 444118 h 444500"/>
                <a:gd name="T6" fmla="*/ 0 w 440054"/>
                <a:gd name="T7" fmla="*/ 444118 h 444500"/>
                <a:gd name="T8" fmla="*/ 0 w 440054"/>
                <a:gd name="T9" fmla="*/ 0 h 4445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0054"/>
                <a:gd name="T16" fmla="*/ 0 h 444500"/>
                <a:gd name="T17" fmla="*/ 440054 w 440054"/>
                <a:gd name="T18" fmla="*/ 444500 h 4445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3565" name="object 17"/>
            <p:cNvSpPr>
              <a:spLocks noChangeArrowheads="1"/>
            </p:cNvSpPr>
            <p:nvPr/>
          </p:nvSpPr>
          <p:spPr bwMode="auto">
            <a:xfrm>
              <a:off x="9859266" y="5292379"/>
              <a:ext cx="136778" cy="256938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23558" name="Группа 51"/>
          <p:cNvGrpSpPr>
            <a:grpSpLocks/>
          </p:cNvGrpSpPr>
          <p:nvPr/>
        </p:nvGrpSpPr>
        <p:grpSpPr bwMode="auto">
          <a:xfrm>
            <a:off x="1439863" y="206375"/>
            <a:ext cx="10402887" cy="260350"/>
            <a:chOff x="1439587" y="3481958"/>
            <a:chExt cx="10403788" cy="261367"/>
          </a:xfrm>
        </p:grpSpPr>
        <p:sp>
          <p:nvSpPr>
            <p:cNvPr id="23559" name="object 9"/>
            <p:cNvSpPr>
              <a:spLocks/>
            </p:cNvSpPr>
            <p:nvPr/>
          </p:nvSpPr>
          <p:spPr bwMode="auto">
            <a:xfrm>
              <a:off x="1439587" y="3535847"/>
              <a:ext cx="3024276" cy="207478"/>
            </a:xfrm>
            <a:custGeom>
              <a:avLst/>
              <a:gdLst>
                <a:gd name="T0" fmla="*/ 0 w 3267075"/>
                <a:gd name="T1" fmla="*/ 0 h 207478"/>
                <a:gd name="T2" fmla="*/ 3023982 w 3267075"/>
                <a:gd name="T3" fmla="*/ 0 h 207478"/>
                <a:gd name="T4" fmla="*/ 0 60000 65536"/>
                <a:gd name="T5" fmla="*/ 0 60000 65536"/>
                <a:gd name="T6" fmla="*/ 0 w 3267075"/>
                <a:gd name="T7" fmla="*/ 0 h 207478"/>
                <a:gd name="T8" fmla="*/ 3267075 w 3267075"/>
                <a:gd name="T9" fmla="*/ 207478 h 2074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67075" h="207478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noFill/>
            <a:ln w="25400">
              <a:solidFill>
                <a:srgbClr val="334286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3560" name="object 11"/>
            <p:cNvSpPr>
              <a:spLocks/>
            </p:cNvSpPr>
            <p:nvPr/>
          </p:nvSpPr>
          <p:spPr bwMode="auto">
            <a:xfrm flipV="1">
              <a:off x="4567576" y="3481958"/>
              <a:ext cx="7275799" cy="52586"/>
            </a:xfrm>
            <a:custGeom>
              <a:avLst/>
              <a:gdLst>
                <a:gd name="T0" fmla="*/ 0 w 3249929"/>
                <a:gd name="T1" fmla="*/ 0 h 52586"/>
                <a:gd name="T2" fmla="*/ 7274975 w 3249929"/>
                <a:gd name="T3" fmla="*/ 0 h 52586"/>
                <a:gd name="T4" fmla="*/ 0 60000 65536"/>
                <a:gd name="T5" fmla="*/ 0 60000 65536"/>
                <a:gd name="T6" fmla="*/ 0 w 3249929"/>
                <a:gd name="T7" fmla="*/ 0 h 52586"/>
                <a:gd name="T8" fmla="*/ 3249929 w 3249929"/>
                <a:gd name="T9" fmla="*/ 52586 h 525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49929" h="52586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noFill/>
            <a:ln w="25400">
              <a:solidFill>
                <a:srgbClr val="FFC32E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grpSp>
          <p:nvGrpSpPr>
            <p:cNvPr id="23561" name="Группа 54"/>
            <p:cNvGrpSpPr>
              <a:grpSpLocks/>
            </p:cNvGrpSpPr>
            <p:nvPr/>
          </p:nvGrpSpPr>
          <p:grpSpPr bwMode="auto"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23562" name="object 12"/>
              <p:cNvSpPr>
                <a:spLocks/>
              </p:cNvSpPr>
              <p:nvPr/>
            </p:nvSpPr>
            <p:spPr bwMode="auto">
              <a:xfrm>
                <a:off x="2667374" y="2712291"/>
                <a:ext cx="238082" cy="103714"/>
              </a:xfrm>
              <a:custGeom>
                <a:avLst/>
                <a:gdLst>
                  <a:gd name="T0" fmla="*/ 237208 w 90170"/>
                  <a:gd name="T1" fmla="*/ 103333 h 90170"/>
                  <a:gd name="T2" fmla="*/ 0 w 90170"/>
                  <a:gd name="T3" fmla="*/ 103333 h 90170"/>
                  <a:gd name="T4" fmla="*/ 0 w 90170"/>
                  <a:gd name="T5" fmla="*/ 0 h 90170"/>
                  <a:gd name="T6" fmla="*/ 237208 w 90170"/>
                  <a:gd name="T7" fmla="*/ 0 h 90170"/>
                  <a:gd name="T8" fmla="*/ 237208 w 90170"/>
                  <a:gd name="T9" fmla="*/ 103333 h 90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70"/>
                  <a:gd name="T16" fmla="*/ 0 h 90170"/>
                  <a:gd name="T17" fmla="*/ 90170 w 90170"/>
                  <a:gd name="T18" fmla="*/ 90170 h 90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23563" name="object 12"/>
              <p:cNvSpPr>
                <a:spLocks/>
              </p:cNvSpPr>
              <p:nvPr/>
            </p:nvSpPr>
            <p:spPr bwMode="auto">
              <a:xfrm>
                <a:off x="2739089" y="2712291"/>
                <a:ext cx="103714" cy="103714"/>
              </a:xfrm>
              <a:custGeom>
                <a:avLst/>
                <a:gdLst>
                  <a:gd name="T0" fmla="*/ 103333 w 90170"/>
                  <a:gd name="T1" fmla="*/ 103333 h 90170"/>
                  <a:gd name="T2" fmla="*/ 0 w 90170"/>
                  <a:gd name="T3" fmla="*/ 103333 h 90170"/>
                  <a:gd name="T4" fmla="*/ 0 w 90170"/>
                  <a:gd name="T5" fmla="*/ 0 h 90170"/>
                  <a:gd name="T6" fmla="*/ 103333 w 90170"/>
                  <a:gd name="T7" fmla="*/ 0 h 90170"/>
                  <a:gd name="T8" fmla="*/ 103333 w 90170"/>
                  <a:gd name="T9" fmla="*/ 103333 h 90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70"/>
                  <a:gd name="T16" fmla="*/ 0 h 90170"/>
                  <a:gd name="T17" fmla="*/ 90170 w 90170"/>
                  <a:gd name="T18" fmla="*/ 90170 h 90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</p:grpSp>
      </p:grpSp>
      <p:sp>
        <p:nvSpPr>
          <p:cNvPr id="13" name="Текст 1"/>
          <p:cNvSpPr>
            <a:spLocks noGrp="1"/>
          </p:cNvSpPr>
          <p:nvPr>
            <p:ph type="body" sz="quarter" idx="10"/>
          </p:nvPr>
        </p:nvSpPr>
        <p:spPr>
          <a:xfrm>
            <a:off x="292220" y="538874"/>
            <a:ext cx="11255011" cy="936897"/>
          </a:xfrm>
        </p:spPr>
        <p:txBody>
          <a:bodyPr/>
          <a:lstStyle/>
          <a:p>
            <a:r>
              <a:rPr lang="ru-RU" dirty="0"/>
              <a:t>Система показателей формы № ТЗВ- бюджет: группировка затрат по статьям КОСГУ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8" t="29794" r="13353" b="11679"/>
          <a:stretch/>
        </p:blipFill>
        <p:spPr bwMode="auto">
          <a:xfrm>
            <a:off x="1181099" y="1583810"/>
            <a:ext cx="9746020" cy="451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50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9310688" y="6356350"/>
            <a:ext cx="27432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8CCB268-A8E5-4763-A0A8-70F9210F072F}" type="slidenum">
              <a:rPr lang="ru-RU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1" name="Текст 2"/>
          <p:cNvSpPr>
            <a:spLocks noGrp="1"/>
          </p:cNvSpPr>
          <p:nvPr>
            <p:ph type="body" sz="quarter" idx="4294967295"/>
          </p:nvPr>
        </p:nvSpPr>
        <p:spPr bwMode="auto">
          <a:xfrm>
            <a:off x="9668835" y="1557636"/>
            <a:ext cx="2362487" cy="53499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lnSpc>
                <a:spcPct val="100000"/>
              </a:lnSpc>
              <a:buNone/>
            </a:pPr>
            <a:r>
              <a:rPr lang="ru-RU" sz="1600" dirty="0" smtClean="0">
                <a:solidFill>
                  <a:srgbClr val="334286"/>
                </a:solidFill>
                <a:latin typeface="Arial" charset="0"/>
                <a:cs typeface="Arial" charset="0"/>
              </a:rPr>
              <a:t>Группы продуктов ТРИ распределены по подстатьям КОСГУ  в соответствии с Порядком применения классификации операций сектора государственного управления. 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endParaRPr lang="ru-RU" sz="500" dirty="0" smtClean="0">
              <a:solidFill>
                <a:srgbClr val="334286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ru-RU" sz="1600" dirty="0" smtClean="0">
                <a:solidFill>
                  <a:srgbClr val="334286"/>
                </a:solidFill>
                <a:latin typeface="Arial" charset="0"/>
                <a:cs typeface="Arial" charset="0"/>
              </a:rPr>
              <a:t>В состав каждой подстатьи  могут быть добавлены группы продуктов ТРИ в соответствии со спецификой деятельности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endParaRPr lang="ru-RU" sz="500" dirty="0" smtClean="0">
              <a:solidFill>
                <a:srgbClr val="334286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Данные приводятся в рублях</a:t>
            </a:r>
          </a:p>
        </p:txBody>
      </p:sp>
      <p:grpSp>
        <p:nvGrpSpPr>
          <p:cNvPr id="3" name="Группа 17"/>
          <p:cNvGrpSpPr>
            <a:grpSpLocks/>
          </p:cNvGrpSpPr>
          <p:nvPr/>
        </p:nvGrpSpPr>
        <p:grpSpPr bwMode="auto">
          <a:xfrm>
            <a:off x="11698288" y="3694113"/>
            <a:ext cx="493712" cy="500062"/>
            <a:chOff x="9699205" y="5186438"/>
            <a:chExt cx="440055" cy="444500"/>
          </a:xfrm>
        </p:grpSpPr>
        <p:sp>
          <p:nvSpPr>
            <p:cNvPr id="53254" name="object 16"/>
            <p:cNvSpPr>
              <a:spLocks/>
            </p:cNvSpPr>
            <p:nvPr/>
          </p:nvSpPr>
          <p:spPr bwMode="auto">
            <a:xfrm>
              <a:off x="9699205" y="5186438"/>
              <a:ext cx="440055" cy="444500"/>
            </a:xfrm>
            <a:custGeom>
              <a:avLst/>
              <a:gdLst>
                <a:gd name="T0" fmla="*/ 0 w 440054"/>
                <a:gd name="T1" fmla="*/ 0 h 444500"/>
                <a:gd name="T2" fmla="*/ 439941 w 440054"/>
                <a:gd name="T3" fmla="*/ 0 h 444500"/>
                <a:gd name="T4" fmla="*/ 439941 w 440054"/>
                <a:gd name="T5" fmla="*/ 444118 h 444500"/>
                <a:gd name="T6" fmla="*/ 0 w 440054"/>
                <a:gd name="T7" fmla="*/ 444118 h 444500"/>
                <a:gd name="T8" fmla="*/ 0 w 440054"/>
                <a:gd name="T9" fmla="*/ 0 h 4445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0054"/>
                <a:gd name="T16" fmla="*/ 0 h 444500"/>
                <a:gd name="T17" fmla="*/ 440054 w 440054"/>
                <a:gd name="T18" fmla="*/ 444500 h 4445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3255" name="object 17"/>
            <p:cNvSpPr>
              <a:spLocks noChangeArrowheads="1"/>
            </p:cNvSpPr>
            <p:nvPr/>
          </p:nvSpPr>
          <p:spPr bwMode="auto">
            <a:xfrm>
              <a:off x="9859266" y="5292379"/>
              <a:ext cx="136778" cy="256938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4" name="Группа 51"/>
          <p:cNvGrpSpPr>
            <a:grpSpLocks/>
          </p:cNvGrpSpPr>
          <p:nvPr/>
        </p:nvGrpSpPr>
        <p:grpSpPr bwMode="auto">
          <a:xfrm>
            <a:off x="1439863" y="206375"/>
            <a:ext cx="10402887" cy="260350"/>
            <a:chOff x="1439587" y="3481958"/>
            <a:chExt cx="10403788" cy="261367"/>
          </a:xfrm>
        </p:grpSpPr>
        <p:sp>
          <p:nvSpPr>
            <p:cNvPr id="53257" name="object 9"/>
            <p:cNvSpPr>
              <a:spLocks/>
            </p:cNvSpPr>
            <p:nvPr/>
          </p:nvSpPr>
          <p:spPr bwMode="auto">
            <a:xfrm>
              <a:off x="1439587" y="3535847"/>
              <a:ext cx="3024276" cy="207478"/>
            </a:xfrm>
            <a:custGeom>
              <a:avLst/>
              <a:gdLst>
                <a:gd name="T0" fmla="*/ 0 w 3267075"/>
                <a:gd name="T1" fmla="*/ 0 h 207478"/>
                <a:gd name="T2" fmla="*/ 3023982 w 3267075"/>
                <a:gd name="T3" fmla="*/ 0 h 207478"/>
                <a:gd name="T4" fmla="*/ 0 60000 65536"/>
                <a:gd name="T5" fmla="*/ 0 60000 65536"/>
                <a:gd name="T6" fmla="*/ 0 w 3267075"/>
                <a:gd name="T7" fmla="*/ 0 h 207478"/>
                <a:gd name="T8" fmla="*/ 3267075 w 3267075"/>
                <a:gd name="T9" fmla="*/ 207478 h 2074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67075" h="207478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noFill/>
            <a:ln w="25400">
              <a:solidFill>
                <a:srgbClr val="334286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3258" name="object 11"/>
            <p:cNvSpPr>
              <a:spLocks/>
            </p:cNvSpPr>
            <p:nvPr/>
          </p:nvSpPr>
          <p:spPr bwMode="auto">
            <a:xfrm flipV="1">
              <a:off x="4567576" y="3481958"/>
              <a:ext cx="7275799" cy="52586"/>
            </a:xfrm>
            <a:custGeom>
              <a:avLst/>
              <a:gdLst>
                <a:gd name="T0" fmla="*/ 0 w 3249929"/>
                <a:gd name="T1" fmla="*/ 0 h 52586"/>
                <a:gd name="T2" fmla="*/ 7274975 w 3249929"/>
                <a:gd name="T3" fmla="*/ 0 h 52586"/>
                <a:gd name="T4" fmla="*/ 0 60000 65536"/>
                <a:gd name="T5" fmla="*/ 0 60000 65536"/>
                <a:gd name="T6" fmla="*/ 0 w 3249929"/>
                <a:gd name="T7" fmla="*/ 0 h 52586"/>
                <a:gd name="T8" fmla="*/ 3249929 w 3249929"/>
                <a:gd name="T9" fmla="*/ 52586 h 525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49929" h="52586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noFill/>
            <a:ln w="25400">
              <a:solidFill>
                <a:srgbClr val="FFC32E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grpSp>
          <p:nvGrpSpPr>
            <p:cNvPr id="5" name="Группа 54"/>
            <p:cNvGrpSpPr>
              <a:grpSpLocks/>
            </p:cNvGrpSpPr>
            <p:nvPr/>
          </p:nvGrpSpPr>
          <p:grpSpPr bwMode="auto"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53260" name="object 12"/>
              <p:cNvSpPr>
                <a:spLocks/>
              </p:cNvSpPr>
              <p:nvPr/>
            </p:nvSpPr>
            <p:spPr bwMode="auto">
              <a:xfrm>
                <a:off x="2667374" y="2712291"/>
                <a:ext cx="238082" cy="103714"/>
              </a:xfrm>
              <a:custGeom>
                <a:avLst/>
                <a:gdLst>
                  <a:gd name="T0" fmla="*/ 237208 w 90170"/>
                  <a:gd name="T1" fmla="*/ 103333 h 90170"/>
                  <a:gd name="T2" fmla="*/ 0 w 90170"/>
                  <a:gd name="T3" fmla="*/ 103333 h 90170"/>
                  <a:gd name="T4" fmla="*/ 0 w 90170"/>
                  <a:gd name="T5" fmla="*/ 0 h 90170"/>
                  <a:gd name="T6" fmla="*/ 237208 w 90170"/>
                  <a:gd name="T7" fmla="*/ 0 h 90170"/>
                  <a:gd name="T8" fmla="*/ 237208 w 90170"/>
                  <a:gd name="T9" fmla="*/ 103333 h 90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70"/>
                  <a:gd name="T16" fmla="*/ 0 h 90170"/>
                  <a:gd name="T17" fmla="*/ 90170 w 90170"/>
                  <a:gd name="T18" fmla="*/ 90170 h 90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53261" name="object 12"/>
              <p:cNvSpPr>
                <a:spLocks/>
              </p:cNvSpPr>
              <p:nvPr/>
            </p:nvSpPr>
            <p:spPr bwMode="auto">
              <a:xfrm>
                <a:off x="2739089" y="2712291"/>
                <a:ext cx="103714" cy="103714"/>
              </a:xfrm>
              <a:custGeom>
                <a:avLst/>
                <a:gdLst>
                  <a:gd name="T0" fmla="*/ 103333 w 90170"/>
                  <a:gd name="T1" fmla="*/ 103333 h 90170"/>
                  <a:gd name="T2" fmla="*/ 0 w 90170"/>
                  <a:gd name="T3" fmla="*/ 103333 h 90170"/>
                  <a:gd name="T4" fmla="*/ 0 w 90170"/>
                  <a:gd name="T5" fmla="*/ 0 h 90170"/>
                  <a:gd name="T6" fmla="*/ 103333 w 90170"/>
                  <a:gd name="T7" fmla="*/ 0 h 90170"/>
                  <a:gd name="T8" fmla="*/ 103333 w 90170"/>
                  <a:gd name="T9" fmla="*/ 103333 h 90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70"/>
                  <a:gd name="T16" fmla="*/ 0 h 90170"/>
                  <a:gd name="T17" fmla="*/ 90170 w 90170"/>
                  <a:gd name="T18" fmla="*/ 90170 h 90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</p:grpSp>
      </p:grpSp>
      <p:sp>
        <p:nvSpPr>
          <p:cNvPr id="22" name="Прямоугольник 21"/>
          <p:cNvSpPr/>
          <p:nvPr/>
        </p:nvSpPr>
        <p:spPr>
          <a:xfrm>
            <a:off x="4392168" y="5565913"/>
            <a:ext cx="305392" cy="178341"/>
          </a:xfrm>
          <a:prstGeom prst="rect">
            <a:avLst/>
          </a:prstGeom>
          <a:solidFill>
            <a:srgbClr val="FFD365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Текст 2"/>
          <p:cNvSpPr>
            <a:spLocks/>
          </p:cNvSpPr>
          <p:nvPr/>
        </p:nvSpPr>
        <p:spPr bwMode="auto">
          <a:xfrm>
            <a:off x="292100" y="536575"/>
            <a:ext cx="11550650" cy="145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  <a:buFont typeface="Arial" charset="0"/>
              <a:buNone/>
            </a:pPr>
            <a:r>
              <a:rPr lang="ru-RU" sz="2800" dirty="0" smtClean="0">
                <a:solidFill>
                  <a:srgbClr val="334286"/>
                </a:solidFill>
              </a:rPr>
              <a:t>Бланк формы № ТЗВ-бюджет «Сведения  о расходах бюджетного, автономного и казённого учреждения за 2021 год»</a:t>
            </a:r>
            <a:endParaRPr lang="ru-RU" sz="2800" dirty="0">
              <a:solidFill>
                <a:srgbClr val="334286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t="22580" r="14096" b="7494"/>
          <a:stretch/>
        </p:blipFill>
        <p:spPr bwMode="auto">
          <a:xfrm>
            <a:off x="292101" y="1607246"/>
            <a:ext cx="9299648" cy="5114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9310688" y="6356350"/>
            <a:ext cx="27432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8CCB268-A8E5-4763-A0A8-70F9210F072F}" type="slidenum">
              <a:rPr lang="ru-RU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17"/>
          <p:cNvGrpSpPr>
            <a:grpSpLocks/>
          </p:cNvGrpSpPr>
          <p:nvPr/>
        </p:nvGrpSpPr>
        <p:grpSpPr bwMode="auto">
          <a:xfrm>
            <a:off x="11698288" y="3694113"/>
            <a:ext cx="493712" cy="500062"/>
            <a:chOff x="9699205" y="5186438"/>
            <a:chExt cx="440055" cy="444500"/>
          </a:xfrm>
        </p:grpSpPr>
        <p:sp>
          <p:nvSpPr>
            <p:cNvPr id="53254" name="object 16"/>
            <p:cNvSpPr>
              <a:spLocks/>
            </p:cNvSpPr>
            <p:nvPr/>
          </p:nvSpPr>
          <p:spPr bwMode="auto">
            <a:xfrm>
              <a:off x="9699205" y="5186438"/>
              <a:ext cx="440055" cy="444500"/>
            </a:xfrm>
            <a:custGeom>
              <a:avLst/>
              <a:gdLst>
                <a:gd name="T0" fmla="*/ 0 w 440054"/>
                <a:gd name="T1" fmla="*/ 0 h 444500"/>
                <a:gd name="T2" fmla="*/ 439941 w 440054"/>
                <a:gd name="T3" fmla="*/ 0 h 444500"/>
                <a:gd name="T4" fmla="*/ 439941 w 440054"/>
                <a:gd name="T5" fmla="*/ 444118 h 444500"/>
                <a:gd name="T6" fmla="*/ 0 w 440054"/>
                <a:gd name="T7" fmla="*/ 444118 h 444500"/>
                <a:gd name="T8" fmla="*/ 0 w 440054"/>
                <a:gd name="T9" fmla="*/ 0 h 4445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0054"/>
                <a:gd name="T16" fmla="*/ 0 h 444500"/>
                <a:gd name="T17" fmla="*/ 440054 w 440054"/>
                <a:gd name="T18" fmla="*/ 444500 h 4445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3255" name="object 17"/>
            <p:cNvSpPr>
              <a:spLocks noChangeArrowheads="1"/>
            </p:cNvSpPr>
            <p:nvPr/>
          </p:nvSpPr>
          <p:spPr bwMode="auto">
            <a:xfrm>
              <a:off x="9859266" y="5292379"/>
              <a:ext cx="136778" cy="256938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4" name="Группа 51"/>
          <p:cNvGrpSpPr>
            <a:grpSpLocks/>
          </p:cNvGrpSpPr>
          <p:nvPr/>
        </p:nvGrpSpPr>
        <p:grpSpPr bwMode="auto">
          <a:xfrm>
            <a:off x="1439863" y="206375"/>
            <a:ext cx="10402887" cy="260350"/>
            <a:chOff x="1439587" y="3481958"/>
            <a:chExt cx="10403788" cy="261367"/>
          </a:xfrm>
        </p:grpSpPr>
        <p:sp>
          <p:nvSpPr>
            <p:cNvPr id="53257" name="object 9"/>
            <p:cNvSpPr>
              <a:spLocks/>
            </p:cNvSpPr>
            <p:nvPr/>
          </p:nvSpPr>
          <p:spPr bwMode="auto">
            <a:xfrm>
              <a:off x="1439587" y="3535847"/>
              <a:ext cx="3024276" cy="207478"/>
            </a:xfrm>
            <a:custGeom>
              <a:avLst/>
              <a:gdLst>
                <a:gd name="T0" fmla="*/ 0 w 3267075"/>
                <a:gd name="T1" fmla="*/ 0 h 207478"/>
                <a:gd name="T2" fmla="*/ 3023982 w 3267075"/>
                <a:gd name="T3" fmla="*/ 0 h 207478"/>
                <a:gd name="T4" fmla="*/ 0 60000 65536"/>
                <a:gd name="T5" fmla="*/ 0 60000 65536"/>
                <a:gd name="T6" fmla="*/ 0 w 3267075"/>
                <a:gd name="T7" fmla="*/ 0 h 207478"/>
                <a:gd name="T8" fmla="*/ 3267075 w 3267075"/>
                <a:gd name="T9" fmla="*/ 207478 h 2074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67075" h="207478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noFill/>
            <a:ln w="25400">
              <a:solidFill>
                <a:srgbClr val="334286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3258" name="object 11"/>
            <p:cNvSpPr>
              <a:spLocks/>
            </p:cNvSpPr>
            <p:nvPr/>
          </p:nvSpPr>
          <p:spPr bwMode="auto">
            <a:xfrm flipV="1">
              <a:off x="4567576" y="3481958"/>
              <a:ext cx="7275799" cy="52586"/>
            </a:xfrm>
            <a:custGeom>
              <a:avLst/>
              <a:gdLst>
                <a:gd name="T0" fmla="*/ 0 w 3249929"/>
                <a:gd name="T1" fmla="*/ 0 h 52586"/>
                <a:gd name="T2" fmla="*/ 7274975 w 3249929"/>
                <a:gd name="T3" fmla="*/ 0 h 52586"/>
                <a:gd name="T4" fmla="*/ 0 60000 65536"/>
                <a:gd name="T5" fmla="*/ 0 60000 65536"/>
                <a:gd name="T6" fmla="*/ 0 w 3249929"/>
                <a:gd name="T7" fmla="*/ 0 h 52586"/>
                <a:gd name="T8" fmla="*/ 3249929 w 3249929"/>
                <a:gd name="T9" fmla="*/ 52586 h 525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49929" h="52586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noFill/>
            <a:ln w="25400">
              <a:solidFill>
                <a:srgbClr val="FFC32E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grpSp>
          <p:nvGrpSpPr>
            <p:cNvPr id="5" name="Группа 54"/>
            <p:cNvGrpSpPr>
              <a:grpSpLocks/>
            </p:cNvGrpSpPr>
            <p:nvPr/>
          </p:nvGrpSpPr>
          <p:grpSpPr bwMode="auto"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53260" name="object 12"/>
              <p:cNvSpPr>
                <a:spLocks/>
              </p:cNvSpPr>
              <p:nvPr/>
            </p:nvSpPr>
            <p:spPr bwMode="auto">
              <a:xfrm>
                <a:off x="2667374" y="2712291"/>
                <a:ext cx="238082" cy="103714"/>
              </a:xfrm>
              <a:custGeom>
                <a:avLst/>
                <a:gdLst>
                  <a:gd name="T0" fmla="*/ 237208 w 90170"/>
                  <a:gd name="T1" fmla="*/ 103333 h 90170"/>
                  <a:gd name="T2" fmla="*/ 0 w 90170"/>
                  <a:gd name="T3" fmla="*/ 103333 h 90170"/>
                  <a:gd name="T4" fmla="*/ 0 w 90170"/>
                  <a:gd name="T5" fmla="*/ 0 h 90170"/>
                  <a:gd name="T6" fmla="*/ 237208 w 90170"/>
                  <a:gd name="T7" fmla="*/ 0 h 90170"/>
                  <a:gd name="T8" fmla="*/ 237208 w 90170"/>
                  <a:gd name="T9" fmla="*/ 103333 h 90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70"/>
                  <a:gd name="T16" fmla="*/ 0 h 90170"/>
                  <a:gd name="T17" fmla="*/ 90170 w 90170"/>
                  <a:gd name="T18" fmla="*/ 90170 h 90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53261" name="object 12"/>
              <p:cNvSpPr>
                <a:spLocks/>
              </p:cNvSpPr>
              <p:nvPr/>
            </p:nvSpPr>
            <p:spPr bwMode="auto">
              <a:xfrm>
                <a:off x="2739089" y="2712291"/>
                <a:ext cx="103714" cy="103714"/>
              </a:xfrm>
              <a:custGeom>
                <a:avLst/>
                <a:gdLst>
                  <a:gd name="T0" fmla="*/ 103333 w 90170"/>
                  <a:gd name="T1" fmla="*/ 103333 h 90170"/>
                  <a:gd name="T2" fmla="*/ 0 w 90170"/>
                  <a:gd name="T3" fmla="*/ 103333 h 90170"/>
                  <a:gd name="T4" fmla="*/ 0 w 90170"/>
                  <a:gd name="T5" fmla="*/ 0 h 90170"/>
                  <a:gd name="T6" fmla="*/ 103333 w 90170"/>
                  <a:gd name="T7" fmla="*/ 0 h 90170"/>
                  <a:gd name="T8" fmla="*/ 103333 w 90170"/>
                  <a:gd name="T9" fmla="*/ 103333 h 90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70"/>
                  <a:gd name="T16" fmla="*/ 0 h 90170"/>
                  <a:gd name="T17" fmla="*/ 90170 w 90170"/>
                  <a:gd name="T18" fmla="*/ 90170 h 90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</p:grpSp>
      </p:grpSp>
      <p:sp>
        <p:nvSpPr>
          <p:cNvPr id="16" name="Текст 2"/>
          <p:cNvSpPr>
            <a:spLocks/>
          </p:cNvSpPr>
          <p:nvPr/>
        </p:nvSpPr>
        <p:spPr bwMode="auto">
          <a:xfrm>
            <a:off x="292100" y="536575"/>
            <a:ext cx="11550650" cy="145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  <a:buFont typeface="Arial" charset="0"/>
              <a:buNone/>
            </a:pPr>
            <a:r>
              <a:rPr lang="ru-RU" sz="2800" dirty="0" smtClean="0">
                <a:solidFill>
                  <a:srgbClr val="334286"/>
                </a:solidFill>
              </a:rPr>
              <a:t>Логический контроль формы № ТЗВ-бюджет «Сведения  о расходах бюджетного, автономного и казённого учреждения за 2021 год»</a:t>
            </a:r>
            <a:endParaRPr lang="ru-RU" sz="2800" dirty="0">
              <a:solidFill>
                <a:srgbClr val="334286"/>
              </a:solidFill>
            </a:endParaRPr>
          </a:p>
        </p:txBody>
      </p:sp>
      <p:sp>
        <p:nvSpPr>
          <p:cNvPr id="18" name="Текст 2"/>
          <p:cNvSpPr>
            <a:spLocks noGrp="1"/>
          </p:cNvSpPr>
          <p:nvPr>
            <p:ph type="body" sz="quarter" idx="12"/>
          </p:nvPr>
        </p:nvSpPr>
        <p:spPr>
          <a:xfrm>
            <a:off x="1897261" y="1893455"/>
            <a:ext cx="9945489" cy="4698709"/>
          </a:xfrm>
        </p:spPr>
        <p:txBody>
          <a:bodyPr/>
          <a:lstStyle/>
          <a:p>
            <a:pPr algn="just">
              <a:lnSpc>
                <a:spcPct val="125000"/>
              </a:lnSpc>
              <a:spcBef>
                <a:spcPts val="600"/>
              </a:spcBef>
            </a:pPr>
            <a:r>
              <a:rPr lang="ru-RU" sz="2400" kern="0" spc="0" dirty="0"/>
              <a:t>Помимо приведенных в форме № ТЗВ-бюджет перечней затрат необходимо в пустых </a:t>
            </a:r>
            <a:r>
              <a:rPr lang="ru-RU" sz="2400" kern="0" spc="0" dirty="0" smtClean="0"/>
              <a:t>строках  </a:t>
            </a:r>
            <a:r>
              <a:rPr lang="ru-RU" sz="2400" kern="0" spc="0" dirty="0"/>
              <a:t>показать другие виды затрат на производство, не перечисленные по строкам формы в соответствии с номенклатурой продуктов ТРИ</a:t>
            </a:r>
            <a:r>
              <a:rPr lang="ru-RU" sz="2400" kern="0" spc="0" dirty="0" smtClean="0"/>
              <a:t>.</a:t>
            </a:r>
          </a:p>
          <a:p>
            <a:pPr algn="just">
              <a:lnSpc>
                <a:spcPct val="125000"/>
              </a:lnSpc>
              <a:spcBef>
                <a:spcPts val="600"/>
              </a:spcBef>
            </a:pPr>
            <a:endParaRPr lang="ru-RU" sz="1200" kern="0" spc="0" dirty="0"/>
          </a:p>
          <a:p>
            <a:pPr algn="just">
              <a:lnSpc>
                <a:spcPct val="125000"/>
              </a:lnSpc>
              <a:spcBef>
                <a:spcPts val="600"/>
              </a:spcBef>
            </a:pPr>
            <a:r>
              <a:rPr lang="ru-RU" sz="2400" kern="0" spc="0" dirty="0" smtClean="0"/>
              <a:t>Нераспределённая по кодам ТРИ  сумма расходов не должна превышать 10% от строк 100, 200, 300, 400, 500, 600, 700, 800, 900,1000, 2000, 3000, 4000.</a:t>
            </a:r>
            <a:endParaRPr lang="ru-RU" sz="24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3" t="44691" r="79359" b="39995"/>
          <a:stretch/>
        </p:blipFill>
        <p:spPr bwMode="auto">
          <a:xfrm>
            <a:off x="357173" y="1995055"/>
            <a:ext cx="1378857" cy="153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1" t="72303" r="79826" b="17406"/>
          <a:stretch/>
        </p:blipFill>
        <p:spPr bwMode="auto">
          <a:xfrm>
            <a:off x="180039" y="4034971"/>
            <a:ext cx="1555992" cy="157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Текст 2"/>
          <p:cNvSpPr>
            <a:spLocks/>
          </p:cNvSpPr>
          <p:nvPr/>
        </p:nvSpPr>
        <p:spPr bwMode="auto">
          <a:xfrm>
            <a:off x="4690835" y="5842030"/>
            <a:ext cx="3045279" cy="54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  <a:buFont typeface="Arial" charset="0"/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Обязательно!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1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9310688" y="6356350"/>
            <a:ext cx="27432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1DA3DC0-F89A-43E4-A462-B8967D55188E}" type="slidenum">
              <a:rPr lang="ru-RU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348" name="Группа 17"/>
          <p:cNvGrpSpPr>
            <a:grpSpLocks/>
          </p:cNvGrpSpPr>
          <p:nvPr/>
        </p:nvGrpSpPr>
        <p:grpSpPr bwMode="auto">
          <a:xfrm>
            <a:off x="11698288" y="4699000"/>
            <a:ext cx="493712" cy="500063"/>
            <a:chOff x="9699205" y="5186438"/>
            <a:chExt cx="440055" cy="444500"/>
          </a:xfrm>
        </p:grpSpPr>
        <p:sp>
          <p:nvSpPr>
            <p:cNvPr id="57349" name="object 16"/>
            <p:cNvSpPr>
              <a:spLocks/>
            </p:cNvSpPr>
            <p:nvPr/>
          </p:nvSpPr>
          <p:spPr bwMode="auto">
            <a:xfrm>
              <a:off x="9699205" y="5186438"/>
              <a:ext cx="440055" cy="444500"/>
            </a:xfrm>
            <a:custGeom>
              <a:avLst/>
              <a:gdLst>
                <a:gd name="T0" fmla="*/ 0 w 440054"/>
                <a:gd name="T1" fmla="*/ 0 h 444500"/>
                <a:gd name="T2" fmla="*/ 439941 w 440054"/>
                <a:gd name="T3" fmla="*/ 0 h 444500"/>
                <a:gd name="T4" fmla="*/ 439941 w 440054"/>
                <a:gd name="T5" fmla="*/ 444118 h 444500"/>
                <a:gd name="T6" fmla="*/ 0 w 440054"/>
                <a:gd name="T7" fmla="*/ 444118 h 444500"/>
                <a:gd name="T8" fmla="*/ 0 w 440054"/>
                <a:gd name="T9" fmla="*/ 0 h 4445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0054"/>
                <a:gd name="T16" fmla="*/ 0 h 444500"/>
                <a:gd name="T17" fmla="*/ 440054 w 440054"/>
                <a:gd name="T18" fmla="*/ 444500 h 4445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7350" name="object 17"/>
            <p:cNvSpPr>
              <a:spLocks noChangeArrowheads="1"/>
            </p:cNvSpPr>
            <p:nvPr/>
          </p:nvSpPr>
          <p:spPr bwMode="auto">
            <a:xfrm>
              <a:off x="9859266" y="5292379"/>
              <a:ext cx="136778" cy="256938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57351" name="Группа 51"/>
          <p:cNvGrpSpPr>
            <a:grpSpLocks/>
          </p:cNvGrpSpPr>
          <p:nvPr/>
        </p:nvGrpSpPr>
        <p:grpSpPr bwMode="auto">
          <a:xfrm>
            <a:off x="1439863" y="206375"/>
            <a:ext cx="10402887" cy="260350"/>
            <a:chOff x="1439587" y="3481958"/>
            <a:chExt cx="10403788" cy="261367"/>
          </a:xfrm>
        </p:grpSpPr>
        <p:sp>
          <p:nvSpPr>
            <p:cNvPr id="57352" name="object 9"/>
            <p:cNvSpPr>
              <a:spLocks/>
            </p:cNvSpPr>
            <p:nvPr/>
          </p:nvSpPr>
          <p:spPr bwMode="auto">
            <a:xfrm>
              <a:off x="1439587" y="3535847"/>
              <a:ext cx="3024276" cy="207478"/>
            </a:xfrm>
            <a:custGeom>
              <a:avLst/>
              <a:gdLst>
                <a:gd name="T0" fmla="*/ 0 w 3267075"/>
                <a:gd name="T1" fmla="*/ 0 h 207478"/>
                <a:gd name="T2" fmla="*/ 3023982 w 3267075"/>
                <a:gd name="T3" fmla="*/ 0 h 207478"/>
                <a:gd name="T4" fmla="*/ 0 60000 65536"/>
                <a:gd name="T5" fmla="*/ 0 60000 65536"/>
                <a:gd name="T6" fmla="*/ 0 w 3267075"/>
                <a:gd name="T7" fmla="*/ 0 h 207478"/>
                <a:gd name="T8" fmla="*/ 3267075 w 3267075"/>
                <a:gd name="T9" fmla="*/ 207478 h 2074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67075" h="207478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noFill/>
            <a:ln w="25400">
              <a:solidFill>
                <a:srgbClr val="334286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7353" name="object 11"/>
            <p:cNvSpPr>
              <a:spLocks/>
            </p:cNvSpPr>
            <p:nvPr/>
          </p:nvSpPr>
          <p:spPr bwMode="auto">
            <a:xfrm flipV="1">
              <a:off x="4567576" y="3481958"/>
              <a:ext cx="7275799" cy="52586"/>
            </a:xfrm>
            <a:custGeom>
              <a:avLst/>
              <a:gdLst>
                <a:gd name="T0" fmla="*/ 0 w 3249929"/>
                <a:gd name="T1" fmla="*/ 0 h 52586"/>
                <a:gd name="T2" fmla="*/ 7274975 w 3249929"/>
                <a:gd name="T3" fmla="*/ 0 h 52586"/>
                <a:gd name="T4" fmla="*/ 0 60000 65536"/>
                <a:gd name="T5" fmla="*/ 0 60000 65536"/>
                <a:gd name="T6" fmla="*/ 0 w 3249929"/>
                <a:gd name="T7" fmla="*/ 0 h 52586"/>
                <a:gd name="T8" fmla="*/ 3249929 w 3249929"/>
                <a:gd name="T9" fmla="*/ 52586 h 525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49929" h="52586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noFill/>
            <a:ln w="25400">
              <a:solidFill>
                <a:srgbClr val="FFC32E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grpSp>
          <p:nvGrpSpPr>
            <p:cNvPr id="57354" name="Группа 54"/>
            <p:cNvGrpSpPr>
              <a:grpSpLocks/>
            </p:cNvGrpSpPr>
            <p:nvPr/>
          </p:nvGrpSpPr>
          <p:grpSpPr bwMode="auto"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57355" name="object 12"/>
              <p:cNvSpPr>
                <a:spLocks/>
              </p:cNvSpPr>
              <p:nvPr/>
            </p:nvSpPr>
            <p:spPr bwMode="auto">
              <a:xfrm>
                <a:off x="2667374" y="2712291"/>
                <a:ext cx="238082" cy="103714"/>
              </a:xfrm>
              <a:custGeom>
                <a:avLst/>
                <a:gdLst>
                  <a:gd name="T0" fmla="*/ 237208 w 90170"/>
                  <a:gd name="T1" fmla="*/ 103333 h 90170"/>
                  <a:gd name="T2" fmla="*/ 0 w 90170"/>
                  <a:gd name="T3" fmla="*/ 103333 h 90170"/>
                  <a:gd name="T4" fmla="*/ 0 w 90170"/>
                  <a:gd name="T5" fmla="*/ 0 h 90170"/>
                  <a:gd name="T6" fmla="*/ 237208 w 90170"/>
                  <a:gd name="T7" fmla="*/ 0 h 90170"/>
                  <a:gd name="T8" fmla="*/ 237208 w 90170"/>
                  <a:gd name="T9" fmla="*/ 103333 h 90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70"/>
                  <a:gd name="T16" fmla="*/ 0 h 90170"/>
                  <a:gd name="T17" fmla="*/ 90170 w 90170"/>
                  <a:gd name="T18" fmla="*/ 90170 h 90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57356" name="object 12"/>
              <p:cNvSpPr>
                <a:spLocks/>
              </p:cNvSpPr>
              <p:nvPr/>
            </p:nvSpPr>
            <p:spPr bwMode="auto">
              <a:xfrm>
                <a:off x="2739089" y="2712291"/>
                <a:ext cx="103714" cy="103714"/>
              </a:xfrm>
              <a:custGeom>
                <a:avLst/>
                <a:gdLst>
                  <a:gd name="T0" fmla="*/ 103333 w 90170"/>
                  <a:gd name="T1" fmla="*/ 103333 h 90170"/>
                  <a:gd name="T2" fmla="*/ 0 w 90170"/>
                  <a:gd name="T3" fmla="*/ 103333 h 90170"/>
                  <a:gd name="T4" fmla="*/ 0 w 90170"/>
                  <a:gd name="T5" fmla="*/ 0 h 90170"/>
                  <a:gd name="T6" fmla="*/ 103333 w 90170"/>
                  <a:gd name="T7" fmla="*/ 0 h 90170"/>
                  <a:gd name="T8" fmla="*/ 103333 w 90170"/>
                  <a:gd name="T9" fmla="*/ 103333 h 90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70"/>
                  <a:gd name="T16" fmla="*/ 0 h 90170"/>
                  <a:gd name="T17" fmla="*/ 90170 w 90170"/>
                  <a:gd name="T18" fmla="*/ 90170 h 90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</p:grpSp>
      </p:grpSp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2830513" y="2095500"/>
            <a:ext cx="2579687" cy="758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>
                <a:solidFill>
                  <a:schemeClr val="bg1"/>
                </a:solidFill>
              </a:rPr>
              <a:t>малые предприятия</a:t>
            </a:r>
          </a:p>
        </p:txBody>
      </p:sp>
      <p:sp>
        <p:nvSpPr>
          <p:cNvPr id="9" name="Прямоугольник 6"/>
          <p:cNvSpPr>
            <a:spLocks noChangeArrowheads="1"/>
          </p:cNvSpPr>
          <p:nvPr/>
        </p:nvSpPr>
        <p:spPr bwMode="auto">
          <a:xfrm>
            <a:off x="7972425" y="2095500"/>
            <a:ext cx="2889250" cy="758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>
                <a:solidFill>
                  <a:schemeClr val="bg1"/>
                </a:solidFill>
              </a:rPr>
              <a:t> домашние хозяйства</a:t>
            </a:r>
          </a:p>
        </p:txBody>
      </p:sp>
      <p:pic>
        <p:nvPicPr>
          <p:cNvPr id="57367" name="Рисунок 30"/>
          <p:cNvPicPr>
            <a:picLocks noChangeAspect="1"/>
          </p:cNvPicPr>
          <p:nvPr/>
        </p:nvPicPr>
        <p:blipFill>
          <a:blip r:embed="rId3">
            <a:grayscl/>
            <a:biLevel thresh="50000"/>
          </a:blip>
          <a:srcRect/>
          <a:stretch>
            <a:fillRect/>
          </a:stretch>
        </p:blipFill>
        <p:spPr bwMode="auto">
          <a:xfrm>
            <a:off x="1274763" y="2384425"/>
            <a:ext cx="1249362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8" name="Рисунок 53"/>
          <p:cNvPicPr>
            <a:picLocks noChangeAspect="1"/>
          </p:cNvPicPr>
          <p:nvPr/>
        </p:nvPicPr>
        <p:blipFill>
          <a:blip r:embed="rId4">
            <a:grayscl/>
            <a:biLevel thresh="50000"/>
          </a:blip>
          <a:srcRect/>
          <a:stretch>
            <a:fillRect/>
          </a:stretch>
        </p:blipFill>
        <p:spPr bwMode="auto">
          <a:xfrm>
            <a:off x="6838950" y="2384425"/>
            <a:ext cx="7937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Текст 2"/>
          <p:cNvSpPr>
            <a:spLocks/>
          </p:cNvSpPr>
          <p:nvPr/>
        </p:nvSpPr>
        <p:spPr bwMode="auto">
          <a:xfrm>
            <a:off x="-2319337" y="6736422"/>
            <a:ext cx="11550650" cy="67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1000"/>
              </a:spcBef>
              <a:buFont typeface="Arial" charset="0"/>
              <a:buNone/>
            </a:pPr>
            <a:endParaRPr lang="ru-RU" sz="2800" dirty="0">
              <a:solidFill>
                <a:srgbClr val="334286"/>
              </a:solidFill>
            </a:endParaRPr>
          </a:p>
        </p:txBody>
      </p:sp>
      <p:sp>
        <p:nvSpPr>
          <p:cNvPr id="19" name="Текст 3"/>
          <p:cNvSpPr>
            <a:spLocks noGrp="1"/>
          </p:cNvSpPr>
          <p:nvPr>
            <p:ph type="body" sz="quarter" idx="12"/>
          </p:nvPr>
        </p:nvSpPr>
        <p:spPr>
          <a:xfrm>
            <a:off x="777875" y="1785371"/>
            <a:ext cx="10083800" cy="4570979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-169863" algn="just">
              <a:lnSpc>
                <a:spcPct val="100000"/>
              </a:lnSpc>
              <a:spcBef>
                <a:spcPts val="0"/>
              </a:spcBef>
              <a:buClr>
                <a:srgbClr val="FF9900"/>
              </a:buClr>
              <a:buSzPct val="140000"/>
              <a:tabLst>
                <a:tab pos="712788" algn="l"/>
              </a:tabLst>
            </a:pPr>
            <a:r>
              <a:rPr sz="1800" dirty="0" smtClean="0">
                <a:solidFill>
                  <a:schemeClr val="tx1"/>
                </a:solidFill>
                <a:latin typeface="Arial" charset="0"/>
              </a:rPr>
              <a:t>            </a:t>
            </a:r>
          </a:p>
        </p:txBody>
      </p:sp>
      <p:sp>
        <p:nvSpPr>
          <p:cNvPr id="20" name="Текст 3"/>
          <p:cNvSpPr>
            <a:spLocks noGrp="1"/>
          </p:cNvSpPr>
          <p:nvPr>
            <p:ph type="body" sz="quarter" idx="12"/>
          </p:nvPr>
        </p:nvSpPr>
        <p:spPr>
          <a:xfrm>
            <a:off x="605642" y="1496292"/>
            <a:ext cx="10723418" cy="4512622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2563" indent="-169863">
              <a:lnSpc>
                <a:spcPct val="100000"/>
              </a:lnSpc>
              <a:spcBef>
                <a:spcPts val="0"/>
              </a:spcBef>
              <a:buClr>
                <a:srgbClr val="FF9900"/>
              </a:buClr>
              <a:buSzPct val="140000"/>
            </a:pPr>
            <a:endParaRPr sz="1800" dirty="0" smtClean="0">
              <a:solidFill>
                <a:schemeClr val="tx1"/>
              </a:solidFill>
              <a:latin typeface="Arial" charset="0"/>
            </a:endParaRPr>
          </a:p>
          <a:p>
            <a:pPr marL="182563" indent="-169863">
              <a:lnSpc>
                <a:spcPct val="150000"/>
              </a:lnSpc>
              <a:buClr>
                <a:srgbClr val="FF9900"/>
              </a:buClr>
              <a:buSzPct val="140000"/>
            </a:pPr>
            <a:endParaRPr sz="1800" dirty="0" smtClean="0">
              <a:solidFill>
                <a:schemeClr val="tx1"/>
              </a:solidFill>
              <a:latin typeface="Arial" charset="0"/>
            </a:endParaRPr>
          </a:p>
          <a:p>
            <a:pPr marL="182563" indent="-169863">
              <a:lnSpc>
                <a:spcPct val="150000"/>
              </a:lnSpc>
              <a:buClr>
                <a:srgbClr val="FF9900"/>
              </a:buClr>
              <a:buSzPct val="140000"/>
            </a:pPr>
            <a:endParaRPr sz="1800" b="1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" name="Текст 3"/>
          <p:cNvSpPr>
            <a:spLocks noGrp="1"/>
          </p:cNvSpPr>
          <p:nvPr>
            <p:ph type="body" sz="quarter" idx="12"/>
          </p:nvPr>
        </p:nvSpPr>
        <p:spPr>
          <a:xfrm>
            <a:off x="605642" y="1627334"/>
            <a:ext cx="10835573" cy="4744851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just">
              <a:lnSpc>
                <a:spcPct val="100000"/>
              </a:lnSpc>
              <a:spcBef>
                <a:spcPts val="0"/>
              </a:spcBef>
              <a:buClr>
                <a:srgbClr val="FF9900"/>
              </a:buClr>
              <a:buSzPct val="140000"/>
            </a:pPr>
            <a:r>
              <a:rPr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Для идентификации расходов кодами ТРИ  рекомендуется использовать Информационно-справочный инструментарий, включающий </a:t>
            </a:r>
            <a:r>
              <a:rPr sz="2000" b="1" dirty="0" smtClean="0">
                <a:solidFill>
                  <a:srgbClr val="FF0000"/>
                </a:solidFill>
                <a:latin typeface="Arial" charset="0"/>
              </a:rPr>
              <a:t>Алфавитный словарь  </a:t>
            </a:r>
            <a:r>
              <a:rPr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и </a:t>
            </a:r>
            <a:r>
              <a:rPr sz="2000" b="1" dirty="0" smtClean="0">
                <a:solidFill>
                  <a:srgbClr val="FF0000"/>
                </a:solidFill>
                <a:latin typeface="Arial" charset="0"/>
              </a:rPr>
              <a:t>Перечень товаров и услуг, включаемых в группировки номенклатуры продуктов базовых таблиц ресурсов и использования за 2021 год</a:t>
            </a:r>
            <a:r>
              <a:rPr sz="2000" dirty="0" smtClean="0">
                <a:solidFill>
                  <a:srgbClr val="FF0000"/>
                </a:solidFill>
                <a:latin typeface="Arial" charset="0"/>
              </a:rPr>
              <a:t>. </a:t>
            </a:r>
          </a:p>
          <a:p>
            <a:pPr marL="0" algn="just">
              <a:lnSpc>
                <a:spcPct val="100000"/>
              </a:lnSpc>
              <a:spcBef>
                <a:spcPts val="0"/>
              </a:spcBef>
              <a:buClr>
                <a:srgbClr val="FF9900"/>
              </a:buClr>
              <a:buSzPct val="140000"/>
            </a:pPr>
            <a:endParaRPr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  <a:p>
            <a:pPr marL="0" algn="just">
              <a:lnSpc>
                <a:spcPct val="100000"/>
              </a:lnSpc>
              <a:spcBef>
                <a:spcPts val="0"/>
              </a:spcBef>
              <a:buClr>
                <a:srgbClr val="FF9900"/>
              </a:buClr>
              <a:buSzPct val="140000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Для удобства пользования  в Алфавитном словаре выделены группы «Товары», «Услуги», «Канцтовары», «Стройматериалы». Рекомендуется осуществлять поиск продуктов , предварительно определив их принадлежность к перечисленным группам.</a:t>
            </a:r>
          </a:p>
          <a:p>
            <a:pPr marL="0" algn="just">
              <a:lnSpc>
                <a:spcPct val="100000"/>
              </a:lnSpc>
              <a:spcBef>
                <a:spcPts val="0"/>
              </a:spcBef>
              <a:buClr>
                <a:srgbClr val="FF9900"/>
              </a:buClr>
              <a:buSzPct val="140000"/>
            </a:pP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  <a:p>
            <a:pPr marL="0" algn="just">
              <a:lnSpc>
                <a:spcPct val="100000"/>
              </a:lnSpc>
              <a:spcBef>
                <a:spcPts val="0"/>
              </a:spcBef>
              <a:buClr>
                <a:srgbClr val="FF9900"/>
              </a:buClr>
              <a:buSzPct val="140000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Полный набор товаров и услуг для каждой группы продуктов ТРИ приведён в Перечне.</a:t>
            </a:r>
          </a:p>
          <a:p>
            <a:pPr marL="0" algn="just">
              <a:lnSpc>
                <a:spcPct val="100000"/>
              </a:lnSpc>
              <a:spcBef>
                <a:spcPts val="0"/>
              </a:spcBef>
              <a:buClr>
                <a:srgbClr val="FF9900"/>
              </a:buClr>
              <a:buSzPct val="140000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Поиск товаров и услуг в обоих ресурсах осуществляется по слову, или части слова (не менее трёх символов) , по коду ОКПД2 (в Перечне), а также по коду ТРИ.</a:t>
            </a:r>
          </a:p>
        </p:txBody>
      </p:sp>
      <p:sp>
        <p:nvSpPr>
          <p:cNvPr id="23" name="Текст 2"/>
          <p:cNvSpPr>
            <a:spLocks/>
          </p:cNvSpPr>
          <p:nvPr/>
        </p:nvSpPr>
        <p:spPr bwMode="auto">
          <a:xfrm>
            <a:off x="292100" y="536575"/>
            <a:ext cx="11550650" cy="72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2800" dirty="0">
                <a:solidFill>
                  <a:srgbClr val="334286"/>
                </a:solidFill>
              </a:rPr>
              <a:t>Информационно-справочный </a:t>
            </a:r>
            <a:r>
              <a:rPr lang="ru-RU" sz="2800" dirty="0" smtClean="0">
                <a:solidFill>
                  <a:srgbClr val="334286"/>
                </a:solidFill>
              </a:rPr>
              <a:t>инструментарий</a:t>
            </a:r>
            <a:endParaRPr lang="ru-RU" sz="2800" dirty="0">
              <a:solidFill>
                <a:srgbClr val="33428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9310688" y="6356350"/>
            <a:ext cx="27432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1DA3DC0-F89A-43E4-A462-B8967D55188E}" type="slidenum">
              <a:rPr lang="ru-RU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348" name="Группа 17"/>
          <p:cNvGrpSpPr>
            <a:grpSpLocks/>
          </p:cNvGrpSpPr>
          <p:nvPr/>
        </p:nvGrpSpPr>
        <p:grpSpPr bwMode="auto">
          <a:xfrm>
            <a:off x="11698288" y="4699000"/>
            <a:ext cx="493712" cy="500063"/>
            <a:chOff x="9699205" y="5186438"/>
            <a:chExt cx="440055" cy="444500"/>
          </a:xfrm>
        </p:grpSpPr>
        <p:sp>
          <p:nvSpPr>
            <p:cNvPr id="57349" name="object 16"/>
            <p:cNvSpPr>
              <a:spLocks/>
            </p:cNvSpPr>
            <p:nvPr/>
          </p:nvSpPr>
          <p:spPr bwMode="auto">
            <a:xfrm>
              <a:off x="9699205" y="5186438"/>
              <a:ext cx="440055" cy="444500"/>
            </a:xfrm>
            <a:custGeom>
              <a:avLst/>
              <a:gdLst>
                <a:gd name="T0" fmla="*/ 0 w 440054"/>
                <a:gd name="T1" fmla="*/ 0 h 444500"/>
                <a:gd name="T2" fmla="*/ 439941 w 440054"/>
                <a:gd name="T3" fmla="*/ 0 h 444500"/>
                <a:gd name="T4" fmla="*/ 439941 w 440054"/>
                <a:gd name="T5" fmla="*/ 444118 h 444500"/>
                <a:gd name="T6" fmla="*/ 0 w 440054"/>
                <a:gd name="T7" fmla="*/ 444118 h 444500"/>
                <a:gd name="T8" fmla="*/ 0 w 440054"/>
                <a:gd name="T9" fmla="*/ 0 h 4445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0054"/>
                <a:gd name="T16" fmla="*/ 0 h 444500"/>
                <a:gd name="T17" fmla="*/ 440054 w 440054"/>
                <a:gd name="T18" fmla="*/ 444500 h 4445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7350" name="object 17"/>
            <p:cNvSpPr>
              <a:spLocks noChangeArrowheads="1"/>
            </p:cNvSpPr>
            <p:nvPr/>
          </p:nvSpPr>
          <p:spPr bwMode="auto">
            <a:xfrm>
              <a:off x="9859266" y="5292379"/>
              <a:ext cx="136778" cy="256938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57351" name="Группа 51"/>
          <p:cNvGrpSpPr>
            <a:grpSpLocks/>
          </p:cNvGrpSpPr>
          <p:nvPr/>
        </p:nvGrpSpPr>
        <p:grpSpPr bwMode="auto">
          <a:xfrm>
            <a:off x="1439863" y="206375"/>
            <a:ext cx="10402887" cy="260350"/>
            <a:chOff x="1439587" y="3481958"/>
            <a:chExt cx="10403788" cy="261367"/>
          </a:xfrm>
        </p:grpSpPr>
        <p:sp>
          <p:nvSpPr>
            <p:cNvPr id="57352" name="object 9"/>
            <p:cNvSpPr>
              <a:spLocks/>
            </p:cNvSpPr>
            <p:nvPr/>
          </p:nvSpPr>
          <p:spPr bwMode="auto">
            <a:xfrm>
              <a:off x="1439587" y="3535847"/>
              <a:ext cx="3024276" cy="207478"/>
            </a:xfrm>
            <a:custGeom>
              <a:avLst/>
              <a:gdLst>
                <a:gd name="T0" fmla="*/ 0 w 3267075"/>
                <a:gd name="T1" fmla="*/ 0 h 207478"/>
                <a:gd name="T2" fmla="*/ 3023982 w 3267075"/>
                <a:gd name="T3" fmla="*/ 0 h 207478"/>
                <a:gd name="T4" fmla="*/ 0 60000 65536"/>
                <a:gd name="T5" fmla="*/ 0 60000 65536"/>
                <a:gd name="T6" fmla="*/ 0 w 3267075"/>
                <a:gd name="T7" fmla="*/ 0 h 207478"/>
                <a:gd name="T8" fmla="*/ 3267075 w 3267075"/>
                <a:gd name="T9" fmla="*/ 207478 h 2074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67075" h="207478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noFill/>
            <a:ln w="25400">
              <a:solidFill>
                <a:srgbClr val="334286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7353" name="object 11"/>
            <p:cNvSpPr>
              <a:spLocks/>
            </p:cNvSpPr>
            <p:nvPr/>
          </p:nvSpPr>
          <p:spPr bwMode="auto">
            <a:xfrm flipV="1">
              <a:off x="4567576" y="3481958"/>
              <a:ext cx="7275799" cy="52586"/>
            </a:xfrm>
            <a:custGeom>
              <a:avLst/>
              <a:gdLst>
                <a:gd name="T0" fmla="*/ 0 w 3249929"/>
                <a:gd name="T1" fmla="*/ 0 h 52586"/>
                <a:gd name="T2" fmla="*/ 7274975 w 3249929"/>
                <a:gd name="T3" fmla="*/ 0 h 52586"/>
                <a:gd name="T4" fmla="*/ 0 60000 65536"/>
                <a:gd name="T5" fmla="*/ 0 60000 65536"/>
                <a:gd name="T6" fmla="*/ 0 w 3249929"/>
                <a:gd name="T7" fmla="*/ 0 h 52586"/>
                <a:gd name="T8" fmla="*/ 3249929 w 3249929"/>
                <a:gd name="T9" fmla="*/ 52586 h 525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49929" h="52586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noFill/>
            <a:ln w="25400">
              <a:solidFill>
                <a:srgbClr val="FFC32E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grpSp>
          <p:nvGrpSpPr>
            <p:cNvPr id="57354" name="Группа 54"/>
            <p:cNvGrpSpPr>
              <a:grpSpLocks/>
            </p:cNvGrpSpPr>
            <p:nvPr/>
          </p:nvGrpSpPr>
          <p:grpSpPr bwMode="auto"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57355" name="object 12"/>
              <p:cNvSpPr>
                <a:spLocks/>
              </p:cNvSpPr>
              <p:nvPr/>
            </p:nvSpPr>
            <p:spPr bwMode="auto">
              <a:xfrm>
                <a:off x="2667374" y="2712291"/>
                <a:ext cx="238082" cy="103714"/>
              </a:xfrm>
              <a:custGeom>
                <a:avLst/>
                <a:gdLst>
                  <a:gd name="T0" fmla="*/ 237208 w 90170"/>
                  <a:gd name="T1" fmla="*/ 103333 h 90170"/>
                  <a:gd name="T2" fmla="*/ 0 w 90170"/>
                  <a:gd name="T3" fmla="*/ 103333 h 90170"/>
                  <a:gd name="T4" fmla="*/ 0 w 90170"/>
                  <a:gd name="T5" fmla="*/ 0 h 90170"/>
                  <a:gd name="T6" fmla="*/ 237208 w 90170"/>
                  <a:gd name="T7" fmla="*/ 0 h 90170"/>
                  <a:gd name="T8" fmla="*/ 237208 w 90170"/>
                  <a:gd name="T9" fmla="*/ 103333 h 90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70"/>
                  <a:gd name="T16" fmla="*/ 0 h 90170"/>
                  <a:gd name="T17" fmla="*/ 90170 w 90170"/>
                  <a:gd name="T18" fmla="*/ 90170 h 90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57356" name="object 12"/>
              <p:cNvSpPr>
                <a:spLocks/>
              </p:cNvSpPr>
              <p:nvPr/>
            </p:nvSpPr>
            <p:spPr bwMode="auto">
              <a:xfrm>
                <a:off x="2739089" y="2712291"/>
                <a:ext cx="103714" cy="103714"/>
              </a:xfrm>
              <a:custGeom>
                <a:avLst/>
                <a:gdLst>
                  <a:gd name="T0" fmla="*/ 103333 w 90170"/>
                  <a:gd name="T1" fmla="*/ 103333 h 90170"/>
                  <a:gd name="T2" fmla="*/ 0 w 90170"/>
                  <a:gd name="T3" fmla="*/ 103333 h 90170"/>
                  <a:gd name="T4" fmla="*/ 0 w 90170"/>
                  <a:gd name="T5" fmla="*/ 0 h 90170"/>
                  <a:gd name="T6" fmla="*/ 103333 w 90170"/>
                  <a:gd name="T7" fmla="*/ 0 h 90170"/>
                  <a:gd name="T8" fmla="*/ 103333 w 90170"/>
                  <a:gd name="T9" fmla="*/ 103333 h 90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70"/>
                  <a:gd name="T16" fmla="*/ 0 h 90170"/>
                  <a:gd name="T17" fmla="*/ 90170 w 90170"/>
                  <a:gd name="T18" fmla="*/ 90170 h 90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</p:grpSp>
      </p:grpSp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2830513" y="2095500"/>
            <a:ext cx="2579687" cy="758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>
                <a:solidFill>
                  <a:schemeClr val="bg1"/>
                </a:solidFill>
              </a:rPr>
              <a:t>малые предприятия</a:t>
            </a:r>
          </a:p>
        </p:txBody>
      </p:sp>
      <p:sp>
        <p:nvSpPr>
          <p:cNvPr id="9" name="Прямоугольник 6"/>
          <p:cNvSpPr>
            <a:spLocks noChangeArrowheads="1"/>
          </p:cNvSpPr>
          <p:nvPr/>
        </p:nvSpPr>
        <p:spPr bwMode="auto">
          <a:xfrm>
            <a:off x="7972425" y="2095500"/>
            <a:ext cx="2889250" cy="758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>
                <a:solidFill>
                  <a:schemeClr val="bg1"/>
                </a:solidFill>
              </a:rPr>
              <a:t> домашние хозяйства</a:t>
            </a:r>
          </a:p>
        </p:txBody>
      </p:sp>
      <p:pic>
        <p:nvPicPr>
          <p:cNvPr id="57368" name="Рисунок 53"/>
          <p:cNvPicPr>
            <a:picLocks noChangeAspect="1"/>
          </p:cNvPicPr>
          <p:nvPr/>
        </p:nvPicPr>
        <p:blipFill>
          <a:blip r:embed="rId3">
            <a:grayscl/>
            <a:biLevel thresh="50000"/>
          </a:blip>
          <a:srcRect/>
          <a:stretch>
            <a:fillRect/>
          </a:stretch>
        </p:blipFill>
        <p:spPr bwMode="auto">
          <a:xfrm>
            <a:off x="6838950" y="2384425"/>
            <a:ext cx="7937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Текст 2"/>
          <p:cNvSpPr>
            <a:spLocks/>
          </p:cNvSpPr>
          <p:nvPr/>
        </p:nvSpPr>
        <p:spPr bwMode="auto">
          <a:xfrm>
            <a:off x="-2319337" y="6736422"/>
            <a:ext cx="11550650" cy="67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1000"/>
              </a:spcBef>
              <a:buFont typeface="Arial" charset="0"/>
              <a:buNone/>
            </a:pPr>
            <a:endParaRPr lang="ru-RU" sz="2800" dirty="0">
              <a:solidFill>
                <a:srgbClr val="334286"/>
              </a:solidFill>
            </a:endParaRPr>
          </a:p>
        </p:txBody>
      </p:sp>
      <p:sp>
        <p:nvSpPr>
          <p:cNvPr id="19" name="Текст 3"/>
          <p:cNvSpPr>
            <a:spLocks noGrp="1"/>
          </p:cNvSpPr>
          <p:nvPr>
            <p:ph type="body" sz="quarter" idx="12"/>
          </p:nvPr>
        </p:nvSpPr>
        <p:spPr>
          <a:xfrm>
            <a:off x="777875" y="1148924"/>
            <a:ext cx="10083800" cy="1893151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r>
              <a:rPr lang="ru-RU" sz="1800" dirty="0" smtClean="0"/>
              <a:t>Интернет-сайты </a:t>
            </a:r>
            <a:r>
              <a:rPr lang="ru-RU" sz="1800" dirty="0"/>
              <a:t>Росстата </a:t>
            </a:r>
            <a:r>
              <a:rPr lang="ru-RU" sz="1800" u="sng" dirty="0" smtClean="0">
                <a:solidFill>
                  <a:srgbClr val="FF0000"/>
                </a:solidFill>
                <a:hlinkClick r:id="rId4"/>
              </a:rPr>
              <a:t>http</a:t>
            </a:r>
            <a:r>
              <a:rPr lang="ru-RU" sz="1800" u="sng" dirty="0">
                <a:solidFill>
                  <a:srgbClr val="FF0000"/>
                </a:solidFill>
                <a:hlinkClick r:id="rId4"/>
              </a:rPr>
              <a:t>://</a:t>
            </a:r>
            <a:r>
              <a:rPr lang="en-US" sz="1800" u="sng" dirty="0" err="1">
                <a:solidFill>
                  <a:srgbClr val="FF0000"/>
                </a:solidFill>
                <a:hlinkClick r:id="rId4"/>
              </a:rPr>
              <a:t>rosstat</a:t>
            </a:r>
            <a:r>
              <a:rPr lang="ru-RU" sz="1800" u="sng" dirty="0">
                <a:solidFill>
                  <a:srgbClr val="FF0000"/>
                </a:solidFill>
                <a:hlinkClick r:id="rId4"/>
              </a:rPr>
              <a:t>.g</a:t>
            </a:r>
            <a:r>
              <a:rPr lang="en-US" sz="1800" u="sng" dirty="0" err="1">
                <a:solidFill>
                  <a:srgbClr val="FF0000"/>
                </a:solidFill>
                <a:hlinkClick r:id="rId4"/>
              </a:rPr>
              <a:t>ov</a:t>
            </a:r>
            <a:r>
              <a:rPr lang="ru-RU" sz="1800" u="sng" dirty="0" smtClean="0">
                <a:solidFill>
                  <a:srgbClr val="FF0000"/>
                </a:solidFill>
                <a:hlinkClick r:id="rId4"/>
              </a:rPr>
              <a:t>.</a:t>
            </a:r>
            <a:r>
              <a:rPr lang="ru-RU" sz="1800" u="sng" dirty="0" err="1" smtClean="0">
                <a:solidFill>
                  <a:srgbClr val="FF0000"/>
                </a:solidFill>
                <a:hlinkClick r:id="rId4"/>
              </a:rPr>
              <a:t>ru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/>
              <a:t>и </a:t>
            </a:r>
            <a:r>
              <a:rPr lang="ru-RU" sz="1800" dirty="0" err="1"/>
              <a:t>Псковстата</a:t>
            </a:r>
            <a:r>
              <a:rPr lang="ru-RU" sz="1800" dirty="0"/>
              <a:t> </a:t>
            </a:r>
            <a:r>
              <a:rPr lang="en-US" sz="1800" u="sng" dirty="0" smtClean="0">
                <a:hlinkClick r:id="rId5"/>
              </a:rPr>
              <a:t>http</a:t>
            </a:r>
            <a:r>
              <a:rPr lang="ru-RU" sz="1800" u="sng" dirty="0">
                <a:hlinkClick r:id="rId5"/>
              </a:rPr>
              <a:t>://</a:t>
            </a:r>
            <a:r>
              <a:rPr lang="en-US" sz="1800" u="sng" dirty="0" err="1">
                <a:hlinkClick r:id="rId5"/>
              </a:rPr>
              <a:t>pskovstat</a:t>
            </a:r>
            <a:r>
              <a:rPr lang="ru-RU" sz="1800" u="sng" dirty="0">
                <a:hlinkClick r:id="rId5"/>
              </a:rPr>
              <a:t>.</a:t>
            </a:r>
            <a:r>
              <a:rPr lang="en-US" sz="1800" u="sng" dirty="0" err="1">
                <a:hlinkClick r:id="rId5"/>
              </a:rPr>
              <a:t>gks</a:t>
            </a:r>
            <a:r>
              <a:rPr lang="ru-RU" sz="1800" u="sng" dirty="0">
                <a:hlinkClick r:id="rId5"/>
              </a:rPr>
              <a:t>.</a:t>
            </a:r>
            <a:r>
              <a:rPr lang="en-US" sz="1800" u="sng" dirty="0" err="1" smtClean="0">
                <a:hlinkClick r:id="rId5"/>
              </a:rPr>
              <a:t>ru</a:t>
            </a:r>
            <a:r>
              <a:rPr lang="ru-RU" sz="1800" dirty="0" smtClean="0"/>
              <a:t> раздел </a:t>
            </a:r>
            <a:r>
              <a:rPr lang="ru-RU" sz="1800" b="1" i="1" kern="0" spc="0" dirty="0">
                <a:solidFill>
                  <a:srgbClr val="FF9900"/>
                </a:solidFill>
              </a:rPr>
              <a:t>Статистика/Переписи и обследования/Федеральное статистическое наблюдение  «затраты-выпуск»/Федеральное статистическое </a:t>
            </a:r>
            <a:r>
              <a:rPr lang="ru-RU" sz="1800" b="1" i="1" kern="0" spc="0" dirty="0" smtClean="0">
                <a:solidFill>
                  <a:srgbClr val="FF9900"/>
                </a:solidFill>
              </a:rPr>
              <a:t>наблюдение </a:t>
            </a:r>
            <a:r>
              <a:rPr lang="ru-RU" sz="1800" b="1" i="1" kern="0" spc="0" dirty="0">
                <a:solidFill>
                  <a:srgbClr val="FF9900"/>
                </a:solidFill>
              </a:rPr>
              <a:t>«затраты-выпуск» за 2021 </a:t>
            </a:r>
            <a:r>
              <a:rPr lang="ru-RU" sz="1800" b="1" i="1" kern="0" spc="0" dirty="0" smtClean="0">
                <a:solidFill>
                  <a:srgbClr val="FF9900"/>
                </a:solidFill>
              </a:rPr>
              <a:t>год</a:t>
            </a:r>
            <a:endParaRPr lang="ru-RU" sz="1800" kern="0" spc="0" dirty="0">
              <a:solidFill>
                <a:srgbClr val="FF9900"/>
              </a:solidFill>
            </a:endParaRPr>
          </a:p>
        </p:txBody>
      </p:sp>
      <p:sp>
        <p:nvSpPr>
          <p:cNvPr id="23" name="Текст 2"/>
          <p:cNvSpPr>
            <a:spLocks/>
          </p:cNvSpPr>
          <p:nvPr/>
        </p:nvSpPr>
        <p:spPr bwMode="auto">
          <a:xfrm>
            <a:off x="292100" y="536575"/>
            <a:ext cx="11550650" cy="72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2800" dirty="0" smtClean="0">
                <a:solidFill>
                  <a:srgbClr val="334286"/>
                </a:solidFill>
              </a:rPr>
              <a:t>Раздел на сайте</a:t>
            </a:r>
            <a:endParaRPr lang="ru-RU" sz="2800" dirty="0">
              <a:solidFill>
                <a:srgbClr val="33428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8" t="12120" r="7745" b="36722"/>
          <a:stretch/>
        </p:blipFill>
        <p:spPr bwMode="auto">
          <a:xfrm>
            <a:off x="621893" y="3011014"/>
            <a:ext cx="10891061" cy="3725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19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1000125" y="1687112"/>
            <a:ext cx="4680000" cy="4680000"/>
          </a:xfrm>
          <a:prstGeom prst="rect">
            <a:avLst/>
          </a:prstGeom>
          <a:gradFill flip="none" rotWithShape="1">
            <a:gsLst>
              <a:gs pos="35000">
                <a:srgbClr val="0066CC"/>
              </a:gs>
              <a:gs pos="0">
                <a:srgbClr val="002060"/>
              </a:gs>
              <a:gs pos="100000">
                <a:schemeClr val="accent1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66691" y="1953780"/>
            <a:ext cx="5166550" cy="10089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288568" y="581892"/>
            <a:ext cx="4424264" cy="700644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Arial" charset="0"/>
                <a:cs typeface="Arial" charset="0"/>
              </a:rPr>
              <a:t>Контакты </a:t>
            </a:r>
            <a:r>
              <a:rPr lang="ru-RU" dirty="0" err="1" smtClean="0">
                <a:latin typeface="Arial" charset="0"/>
                <a:cs typeface="Arial" charset="0"/>
              </a:rPr>
              <a:t>Псковстата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6794500" y="1687513"/>
            <a:ext cx="4679950" cy="4679950"/>
          </a:xfrm>
          <a:prstGeom prst="rect">
            <a:avLst/>
          </a:prstGeom>
          <a:gradFill flip="none" rotWithShape="1">
            <a:gsLst>
              <a:gs pos="50000">
                <a:srgbClr val="0066CC"/>
              </a:gs>
              <a:gs pos="0">
                <a:srgbClr val="002060"/>
              </a:gs>
              <a:gs pos="100000">
                <a:schemeClr val="accent1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794500" y="2005388"/>
            <a:ext cx="5013434" cy="10341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873649" y="2005388"/>
            <a:ext cx="4833116" cy="880579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b="1" dirty="0" smtClean="0">
                <a:solidFill>
                  <a:schemeClr val="bg1"/>
                </a:solidFill>
              </a:rPr>
              <a:t>Федорова Екатерина Вячеславовна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56431" y="2005388"/>
            <a:ext cx="39521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Громова Ирина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Сергеевна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19726" y="5168506"/>
            <a:ext cx="23409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+</a:t>
            </a:r>
            <a:r>
              <a:rPr lang="ru-RU" sz="2000" b="1" dirty="0" smtClean="0">
                <a:solidFill>
                  <a:schemeClr val="bg1"/>
                </a:solidFill>
              </a:rPr>
              <a:t>7 (</a:t>
            </a:r>
            <a:r>
              <a:rPr lang="ru-RU" sz="2000" b="1" dirty="0">
                <a:solidFill>
                  <a:schemeClr val="bg1"/>
                </a:solidFill>
              </a:rPr>
              <a:t>8112</a:t>
            </a:r>
            <a:r>
              <a:rPr lang="ru-RU" sz="2000" b="1" dirty="0" smtClean="0">
                <a:solidFill>
                  <a:schemeClr val="bg1"/>
                </a:solidFill>
              </a:rPr>
              <a:t>) 79 09 7</a:t>
            </a:r>
            <a:r>
              <a:rPr lang="en-US" sz="2000" b="1" dirty="0" smtClean="0">
                <a:solidFill>
                  <a:schemeClr val="bg1"/>
                </a:solidFill>
              </a:rPr>
              <a:t>1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08477" y="5841062"/>
            <a:ext cx="34050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P60_FedorovaEV@gks.ru</a:t>
            </a:r>
            <a:endParaRPr lang="ru-RU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721562" y="5168506"/>
            <a:ext cx="23409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+</a:t>
            </a:r>
            <a:r>
              <a:rPr lang="ru-RU" sz="2000" b="1" dirty="0" smtClean="0">
                <a:solidFill>
                  <a:schemeClr val="bg1"/>
                </a:solidFill>
              </a:rPr>
              <a:t>7 (</a:t>
            </a:r>
            <a:r>
              <a:rPr lang="ru-RU" sz="2000" b="1" dirty="0">
                <a:solidFill>
                  <a:schemeClr val="bg1"/>
                </a:solidFill>
              </a:rPr>
              <a:t>8112</a:t>
            </a:r>
            <a:r>
              <a:rPr lang="ru-RU" sz="2000" b="1" dirty="0" smtClean="0">
                <a:solidFill>
                  <a:schemeClr val="bg1"/>
                </a:solidFill>
              </a:rPr>
              <a:t>) 79 09 71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400336" y="5822248"/>
            <a:ext cx="33329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P60_GromovaIS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@</a:t>
            </a:r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gks.ru</a:t>
            </a:r>
            <a:endParaRPr lang="ru-RU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Текст 3"/>
          <p:cNvSpPr>
            <a:spLocks noGrp="1"/>
          </p:cNvSpPr>
          <p:nvPr>
            <p:ph type="body" sz="quarter" idx="12"/>
          </p:nvPr>
        </p:nvSpPr>
        <p:spPr>
          <a:xfrm>
            <a:off x="1209864" y="3212339"/>
            <a:ext cx="4277098" cy="1737032"/>
          </a:xfrm>
        </p:spPr>
        <p:txBody>
          <a:bodyPr/>
          <a:lstStyle/>
          <a:p>
            <a:pPr marL="182563" lvl="0" indent="-182563" defTabSz="914379">
              <a:buFont typeface="Arial" panose="020B0604020202020204" pitchFamily="34" charset="0"/>
              <a:buChar char="•"/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Начальник отдела статистики предприятий, региональных счетов, балансов, ведения статистического регистра и общероссийских классификаторов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quarter" idx="12"/>
          </p:nvPr>
        </p:nvSpPr>
        <p:spPr>
          <a:xfrm>
            <a:off x="7093953" y="3245580"/>
            <a:ext cx="4277098" cy="1737032"/>
          </a:xfrm>
        </p:spPr>
        <p:txBody>
          <a:bodyPr/>
          <a:lstStyle/>
          <a:p>
            <a:pPr marL="182563" lvl="0" indent="-182563" defTabSz="914379">
              <a:buFont typeface="Arial" panose="020B0604020202020204" pitchFamily="34" charset="0"/>
              <a:buChar char="•"/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Заместитель начальника отдела статистики предприятий, региональных счетов, балансов, ведения статистического регистра и общероссийских классификаторов</a:t>
            </a:r>
          </a:p>
        </p:txBody>
      </p:sp>
    </p:spTree>
    <p:extLst>
      <p:ext uri="{BB962C8B-B14F-4D97-AF65-F5344CB8AC3E}">
        <p14:creationId xmlns:p14="http://schemas.microsoft.com/office/powerpoint/2010/main" val="180221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2B3942C-AF2A-9941-973B-2F7A0748C5C5}"/>
              </a:ext>
            </a:extLst>
          </p:cNvPr>
          <p:cNvSpPr txBox="1"/>
          <p:nvPr/>
        </p:nvSpPr>
        <p:spPr>
          <a:xfrm>
            <a:off x="5894112" y="3508899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2B3942C-AF2A-9941-973B-2F7A0748C5C5}"/>
              </a:ext>
            </a:extLst>
          </p:cNvPr>
          <p:cNvSpPr txBox="1"/>
          <p:nvPr/>
        </p:nvSpPr>
        <p:spPr>
          <a:xfrm>
            <a:off x="5894110" y="1818946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CE1E3910-F163-3C41-BC8C-4F60797C8CC1}"/>
              </a:ext>
            </a:extLst>
          </p:cNvPr>
          <p:cNvSpPr/>
          <p:nvPr/>
        </p:nvSpPr>
        <p:spPr>
          <a:xfrm>
            <a:off x="6738210" y="1953334"/>
            <a:ext cx="50957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 eaLnBrk="1" hangingPunct="1"/>
            <a:r>
              <a:rPr lang="ru-RU" sz="2400" b="1" spc="-2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ТАБЛИЦЫ «ЗАТРАТЫ-ВЫПУСК»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E1E3910-F163-3C41-BC8C-4F60797C8CC1}"/>
              </a:ext>
            </a:extLst>
          </p:cNvPr>
          <p:cNvSpPr/>
          <p:nvPr/>
        </p:nvSpPr>
        <p:spPr>
          <a:xfrm>
            <a:off x="6837407" y="3632008"/>
            <a:ext cx="44655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spcBef>
                <a:spcPts val="1335"/>
              </a:spcBef>
            </a:pPr>
            <a:r>
              <a:rPr lang="ru-RU" sz="2400" b="1" spc="-2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№ТЗВ-БЮДЖЕТ</a:t>
            </a:r>
            <a:endParaRPr lang="ru-RU" sz="2400" b="1" spc="-2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Текст 1"/>
          <p:cNvSpPr txBox="1">
            <a:spLocks/>
          </p:cNvSpPr>
          <p:nvPr/>
        </p:nvSpPr>
        <p:spPr>
          <a:xfrm>
            <a:off x="0" y="1356172"/>
            <a:ext cx="5095873" cy="4130261"/>
          </a:xfrm>
          <a:prstGeom prst="rect">
            <a:avLst/>
          </a:prstGeom>
        </p:spPr>
        <p:txBody>
          <a:bodyPr vert="horz" wrap="square" rIns="91440" bIns="45720" numCol="1" anchor="ctr" anchorCtr="0" compatLnSpc="1">
            <a:prstTxWarp prst="textNoShape">
              <a:avLst/>
            </a:prstTxWarp>
          </a:bodyPr>
          <a:lstStyle>
            <a:lvl1pPr marL="0" indent="0" algn="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4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sz="3200" dirty="0"/>
              <a:t>Наблюдение за затратами бюджетных, автономных и казенных учреждений, как составляющая для построения таблиц «затраты-выпуск». </a:t>
            </a:r>
          </a:p>
          <a:p>
            <a:pPr algn="ctr" eaLnBrk="1" hangingPunct="1"/>
            <a:r>
              <a:rPr lang="ru-RU" sz="3200" dirty="0"/>
              <a:t>Форма ТЗВ-бюджет за 2021 год</a:t>
            </a:r>
            <a:endParaRPr lang="ru-RU" sz="3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7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EBB18A8-9E88-4A2E-8C2D-DAE6C9DE58C2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grpSp>
        <p:nvGrpSpPr>
          <p:cNvPr id="23557" name="Группа 17"/>
          <p:cNvGrpSpPr>
            <a:grpSpLocks/>
          </p:cNvGrpSpPr>
          <p:nvPr/>
        </p:nvGrpSpPr>
        <p:grpSpPr bwMode="auto">
          <a:xfrm>
            <a:off x="11698288" y="3100388"/>
            <a:ext cx="493712" cy="500062"/>
            <a:chOff x="9699205" y="5186438"/>
            <a:chExt cx="440055" cy="444500"/>
          </a:xfrm>
        </p:grpSpPr>
        <p:sp>
          <p:nvSpPr>
            <p:cNvPr id="23564" name="object 16"/>
            <p:cNvSpPr>
              <a:spLocks/>
            </p:cNvSpPr>
            <p:nvPr/>
          </p:nvSpPr>
          <p:spPr bwMode="auto">
            <a:xfrm>
              <a:off x="9699205" y="5186438"/>
              <a:ext cx="440055" cy="444500"/>
            </a:xfrm>
            <a:custGeom>
              <a:avLst/>
              <a:gdLst>
                <a:gd name="T0" fmla="*/ 0 w 440054"/>
                <a:gd name="T1" fmla="*/ 0 h 444500"/>
                <a:gd name="T2" fmla="*/ 439941 w 440054"/>
                <a:gd name="T3" fmla="*/ 0 h 444500"/>
                <a:gd name="T4" fmla="*/ 439941 w 440054"/>
                <a:gd name="T5" fmla="*/ 444118 h 444500"/>
                <a:gd name="T6" fmla="*/ 0 w 440054"/>
                <a:gd name="T7" fmla="*/ 444118 h 444500"/>
                <a:gd name="T8" fmla="*/ 0 w 440054"/>
                <a:gd name="T9" fmla="*/ 0 h 4445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0054"/>
                <a:gd name="T16" fmla="*/ 0 h 444500"/>
                <a:gd name="T17" fmla="*/ 440054 w 440054"/>
                <a:gd name="T18" fmla="*/ 444500 h 4445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3565" name="object 17"/>
            <p:cNvSpPr>
              <a:spLocks noChangeArrowheads="1"/>
            </p:cNvSpPr>
            <p:nvPr/>
          </p:nvSpPr>
          <p:spPr bwMode="auto">
            <a:xfrm>
              <a:off x="9859266" y="5292379"/>
              <a:ext cx="136778" cy="256938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23558" name="Группа 51"/>
          <p:cNvGrpSpPr>
            <a:grpSpLocks/>
          </p:cNvGrpSpPr>
          <p:nvPr/>
        </p:nvGrpSpPr>
        <p:grpSpPr bwMode="auto">
          <a:xfrm>
            <a:off x="1439863" y="206375"/>
            <a:ext cx="10402887" cy="260350"/>
            <a:chOff x="1439587" y="3481958"/>
            <a:chExt cx="10403788" cy="261367"/>
          </a:xfrm>
        </p:grpSpPr>
        <p:sp>
          <p:nvSpPr>
            <p:cNvPr id="23559" name="object 9"/>
            <p:cNvSpPr>
              <a:spLocks/>
            </p:cNvSpPr>
            <p:nvPr/>
          </p:nvSpPr>
          <p:spPr bwMode="auto">
            <a:xfrm>
              <a:off x="1439587" y="3535847"/>
              <a:ext cx="3024276" cy="207478"/>
            </a:xfrm>
            <a:custGeom>
              <a:avLst/>
              <a:gdLst>
                <a:gd name="T0" fmla="*/ 0 w 3267075"/>
                <a:gd name="T1" fmla="*/ 0 h 207478"/>
                <a:gd name="T2" fmla="*/ 3023982 w 3267075"/>
                <a:gd name="T3" fmla="*/ 0 h 207478"/>
                <a:gd name="T4" fmla="*/ 0 60000 65536"/>
                <a:gd name="T5" fmla="*/ 0 60000 65536"/>
                <a:gd name="T6" fmla="*/ 0 w 3267075"/>
                <a:gd name="T7" fmla="*/ 0 h 207478"/>
                <a:gd name="T8" fmla="*/ 3267075 w 3267075"/>
                <a:gd name="T9" fmla="*/ 207478 h 2074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67075" h="207478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noFill/>
            <a:ln w="25400">
              <a:solidFill>
                <a:srgbClr val="334286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3560" name="object 11"/>
            <p:cNvSpPr>
              <a:spLocks/>
            </p:cNvSpPr>
            <p:nvPr/>
          </p:nvSpPr>
          <p:spPr bwMode="auto">
            <a:xfrm flipV="1">
              <a:off x="4567576" y="3481958"/>
              <a:ext cx="7275799" cy="52586"/>
            </a:xfrm>
            <a:custGeom>
              <a:avLst/>
              <a:gdLst>
                <a:gd name="T0" fmla="*/ 0 w 3249929"/>
                <a:gd name="T1" fmla="*/ 0 h 52586"/>
                <a:gd name="T2" fmla="*/ 7274975 w 3249929"/>
                <a:gd name="T3" fmla="*/ 0 h 52586"/>
                <a:gd name="T4" fmla="*/ 0 60000 65536"/>
                <a:gd name="T5" fmla="*/ 0 60000 65536"/>
                <a:gd name="T6" fmla="*/ 0 w 3249929"/>
                <a:gd name="T7" fmla="*/ 0 h 52586"/>
                <a:gd name="T8" fmla="*/ 3249929 w 3249929"/>
                <a:gd name="T9" fmla="*/ 52586 h 525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49929" h="52586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noFill/>
            <a:ln w="25400">
              <a:solidFill>
                <a:srgbClr val="FFC32E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grpSp>
          <p:nvGrpSpPr>
            <p:cNvPr id="23561" name="Группа 54"/>
            <p:cNvGrpSpPr>
              <a:grpSpLocks/>
            </p:cNvGrpSpPr>
            <p:nvPr/>
          </p:nvGrpSpPr>
          <p:grpSpPr bwMode="auto"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23562" name="object 12"/>
              <p:cNvSpPr>
                <a:spLocks/>
              </p:cNvSpPr>
              <p:nvPr/>
            </p:nvSpPr>
            <p:spPr bwMode="auto">
              <a:xfrm>
                <a:off x="2667374" y="2712291"/>
                <a:ext cx="238082" cy="103714"/>
              </a:xfrm>
              <a:custGeom>
                <a:avLst/>
                <a:gdLst>
                  <a:gd name="T0" fmla="*/ 237208 w 90170"/>
                  <a:gd name="T1" fmla="*/ 103333 h 90170"/>
                  <a:gd name="T2" fmla="*/ 0 w 90170"/>
                  <a:gd name="T3" fmla="*/ 103333 h 90170"/>
                  <a:gd name="T4" fmla="*/ 0 w 90170"/>
                  <a:gd name="T5" fmla="*/ 0 h 90170"/>
                  <a:gd name="T6" fmla="*/ 237208 w 90170"/>
                  <a:gd name="T7" fmla="*/ 0 h 90170"/>
                  <a:gd name="T8" fmla="*/ 237208 w 90170"/>
                  <a:gd name="T9" fmla="*/ 103333 h 90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70"/>
                  <a:gd name="T16" fmla="*/ 0 h 90170"/>
                  <a:gd name="T17" fmla="*/ 90170 w 90170"/>
                  <a:gd name="T18" fmla="*/ 90170 h 90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23563" name="object 12"/>
              <p:cNvSpPr>
                <a:spLocks/>
              </p:cNvSpPr>
              <p:nvPr/>
            </p:nvSpPr>
            <p:spPr bwMode="auto">
              <a:xfrm>
                <a:off x="2739089" y="2712291"/>
                <a:ext cx="103714" cy="103714"/>
              </a:xfrm>
              <a:custGeom>
                <a:avLst/>
                <a:gdLst>
                  <a:gd name="T0" fmla="*/ 103333 w 90170"/>
                  <a:gd name="T1" fmla="*/ 103333 h 90170"/>
                  <a:gd name="T2" fmla="*/ 0 w 90170"/>
                  <a:gd name="T3" fmla="*/ 103333 h 90170"/>
                  <a:gd name="T4" fmla="*/ 0 w 90170"/>
                  <a:gd name="T5" fmla="*/ 0 h 90170"/>
                  <a:gd name="T6" fmla="*/ 103333 w 90170"/>
                  <a:gd name="T7" fmla="*/ 0 h 90170"/>
                  <a:gd name="T8" fmla="*/ 103333 w 90170"/>
                  <a:gd name="T9" fmla="*/ 103333 h 90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70"/>
                  <a:gd name="T16" fmla="*/ 0 h 90170"/>
                  <a:gd name="T17" fmla="*/ 90170 w 90170"/>
                  <a:gd name="T18" fmla="*/ 90170 h 90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2" t="31065" r="15672" b="9398"/>
          <a:stretch/>
        </p:blipFill>
        <p:spPr bwMode="auto">
          <a:xfrm>
            <a:off x="550256" y="1348922"/>
            <a:ext cx="10560203" cy="500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Текст 2"/>
          <p:cNvSpPr>
            <a:spLocks/>
          </p:cNvSpPr>
          <p:nvPr/>
        </p:nvSpPr>
        <p:spPr bwMode="auto">
          <a:xfrm>
            <a:off x="311762" y="667204"/>
            <a:ext cx="11550650" cy="72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  <a:buFont typeface="Arial" charset="0"/>
              <a:buNone/>
            </a:pPr>
            <a:r>
              <a:rPr lang="ru-RU" sz="2800" dirty="0" smtClean="0">
                <a:solidFill>
                  <a:srgbClr val="334286"/>
                </a:solidFill>
              </a:rPr>
              <a:t>Что такое таблицы «затраты-выпуск»</a:t>
            </a:r>
            <a:endParaRPr lang="ru-RU" sz="2800" dirty="0">
              <a:solidFill>
                <a:srgbClr val="3342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5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EBB18A8-9E88-4A2E-8C2D-DAE6C9DE58C2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grpSp>
        <p:nvGrpSpPr>
          <p:cNvPr id="23557" name="Группа 17"/>
          <p:cNvGrpSpPr>
            <a:grpSpLocks/>
          </p:cNvGrpSpPr>
          <p:nvPr/>
        </p:nvGrpSpPr>
        <p:grpSpPr bwMode="auto">
          <a:xfrm>
            <a:off x="11698288" y="3100388"/>
            <a:ext cx="493712" cy="500062"/>
            <a:chOff x="9699205" y="5186438"/>
            <a:chExt cx="440055" cy="444500"/>
          </a:xfrm>
        </p:grpSpPr>
        <p:sp>
          <p:nvSpPr>
            <p:cNvPr id="23564" name="object 16"/>
            <p:cNvSpPr>
              <a:spLocks/>
            </p:cNvSpPr>
            <p:nvPr/>
          </p:nvSpPr>
          <p:spPr bwMode="auto">
            <a:xfrm>
              <a:off x="9699205" y="5186438"/>
              <a:ext cx="440055" cy="444500"/>
            </a:xfrm>
            <a:custGeom>
              <a:avLst/>
              <a:gdLst>
                <a:gd name="T0" fmla="*/ 0 w 440054"/>
                <a:gd name="T1" fmla="*/ 0 h 444500"/>
                <a:gd name="T2" fmla="*/ 439941 w 440054"/>
                <a:gd name="T3" fmla="*/ 0 h 444500"/>
                <a:gd name="T4" fmla="*/ 439941 w 440054"/>
                <a:gd name="T5" fmla="*/ 444118 h 444500"/>
                <a:gd name="T6" fmla="*/ 0 w 440054"/>
                <a:gd name="T7" fmla="*/ 444118 h 444500"/>
                <a:gd name="T8" fmla="*/ 0 w 440054"/>
                <a:gd name="T9" fmla="*/ 0 h 4445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0054"/>
                <a:gd name="T16" fmla="*/ 0 h 444500"/>
                <a:gd name="T17" fmla="*/ 440054 w 440054"/>
                <a:gd name="T18" fmla="*/ 444500 h 4445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3565" name="object 17"/>
            <p:cNvSpPr>
              <a:spLocks noChangeArrowheads="1"/>
            </p:cNvSpPr>
            <p:nvPr/>
          </p:nvSpPr>
          <p:spPr bwMode="auto">
            <a:xfrm>
              <a:off x="9859266" y="5292379"/>
              <a:ext cx="136778" cy="256938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23558" name="Группа 51"/>
          <p:cNvGrpSpPr>
            <a:grpSpLocks/>
          </p:cNvGrpSpPr>
          <p:nvPr/>
        </p:nvGrpSpPr>
        <p:grpSpPr bwMode="auto">
          <a:xfrm>
            <a:off x="1439863" y="206375"/>
            <a:ext cx="10402887" cy="260350"/>
            <a:chOff x="1439587" y="3481958"/>
            <a:chExt cx="10403788" cy="261367"/>
          </a:xfrm>
        </p:grpSpPr>
        <p:sp>
          <p:nvSpPr>
            <p:cNvPr id="23559" name="object 9"/>
            <p:cNvSpPr>
              <a:spLocks/>
            </p:cNvSpPr>
            <p:nvPr/>
          </p:nvSpPr>
          <p:spPr bwMode="auto">
            <a:xfrm>
              <a:off x="1439587" y="3535847"/>
              <a:ext cx="3024276" cy="207478"/>
            </a:xfrm>
            <a:custGeom>
              <a:avLst/>
              <a:gdLst>
                <a:gd name="T0" fmla="*/ 0 w 3267075"/>
                <a:gd name="T1" fmla="*/ 0 h 207478"/>
                <a:gd name="T2" fmla="*/ 3023982 w 3267075"/>
                <a:gd name="T3" fmla="*/ 0 h 207478"/>
                <a:gd name="T4" fmla="*/ 0 60000 65536"/>
                <a:gd name="T5" fmla="*/ 0 60000 65536"/>
                <a:gd name="T6" fmla="*/ 0 w 3267075"/>
                <a:gd name="T7" fmla="*/ 0 h 207478"/>
                <a:gd name="T8" fmla="*/ 3267075 w 3267075"/>
                <a:gd name="T9" fmla="*/ 207478 h 2074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67075" h="207478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noFill/>
            <a:ln w="25400">
              <a:solidFill>
                <a:srgbClr val="334286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3560" name="object 11"/>
            <p:cNvSpPr>
              <a:spLocks/>
            </p:cNvSpPr>
            <p:nvPr/>
          </p:nvSpPr>
          <p:spPr bwMode="auto">
            <a:xfrm flipV="1">
              <a:off x="4567576" y="3481958"/>
              <a:ext cx="7275799" cy="52586"/>
            </a:xfrm>
            <a:custGeom>
              <a:avLst/>
              <a:gdLst>
                <a:gd name="T0" fmla="*/ 0 w 3249929"/>
                <a:gd name="T1" fmla="*/ 0 h 52586"/>
                <a:gd name="T2" fmla="*/ 7274975 w 3249929"/>
                <a:gd name="T3" fmla="*/ 0 h 52586"/>
                <a:gd name="T4" fmla="*/ 0 60000 65536"/>
                <a:gd name="T5" fmla="*/ 0 60000 65536"/>
                <a:gd name="T6" fmla="*/ 0 w 3249929"/>
                <a:gd name="T7" fmla="*/ 0 h 52586"/>
                <a:gd name="T8" fmla="*/ 3249929 w 3249929"/>
                <a:gd name="T9" fmla="*/ 52586 h 525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49929" h="52586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noFill/>
            <a:ln w="25400">
              <a:solidFill>
                <a:srgbClr val="FFC32E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grpSp>
          <p:nvGrpSpPr>
            <p:cNvPr id="23561" name="Группа 54"/>
            <p:cNvGrpSpPr>
              <a:grpSpLocks/>
            </p:cNvGrpSpPr>
            <p:nvPr/>
          </p:nvGrpSpPr>
          <p:grpSpPr bwMode="auto"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23562" name="object 12"/>
              <p:cNvSpPr>
                <a:spLocks/>
              </p:cNvSpPr>
              <p:nvPr/>
            </p:nvSpPr>
            <p:spPr bwMode="auto">
              <a:xfrm>
                <a:off x="2667374" y="2712291"/>
                <a:ext cx="238082" cy="103714"/>
              </a:xfrm>
              <a:custGeom>
                <a:avLst/>
                <a:gdLst>
                  <a:gd name="T0" fmla="*/ 237208 w 90170"/>
                  <a:gd name="T1" fmla="*/ 103333 h 90170"/>
                  <a:gd name="T2" fmla="*/ 0 w 90170"/>
                  <a:gd name="T3" fmla="*/ 103333 h 90170"/>
                  <a:gd name="T4" fmla="*/ 0 w 90170"/>
                  <a:gd name="T5" fmla="*/ 0 h 90170"/>
                  <a:gd name="T6" fmla="*/ 237208 w 90170"/>
                  <a:gd name="T7" fmla="*/ 0 h 90170"/>
                  <a:gd name="T8" fmla="*/ 237208 w 90170"/>
                  <a:gd name="T9" fmla="*/ 103333 h 90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70"/>
                  <a:gd name="T16" fmla="*/ 0 h 90170"/>
                  <a:gd name="T17" fmla="*/ 90170 w 90170"/>
                  <a:gd name="T18" fmla="*/ 90170 h 90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23563" name="object 12"/>
              <p:cNvSpPr>
                <a:spLocks/>
              </p:cNvSpPr>
              <p:nvPr/>
            </p:nvSpPr>
            <p:spPr bwMode="auto">
              <a:xfrm>
                <a:off x="2739089" y="2712291"/>
                <a:ext cx="103714" cy="103714"/>
              </a:xfrm>
              <a:custGeom>
                <a:avLst/>
                <a:gdLst>
                  <a:gd name="T0" fmla="*/ 103333 w 90170"/>
                  <a:gd name="T1" fmla="*/ 103333 h 90170"/>
                  <a:gd name="T2" fmla="*/ 0 w 90170"/>
                  <a:gd name="T3" fmla="*/ 103333 h 90170"/>
                  <a:gd name="T4" fmla="*/ 0 w 90170"/>
                  <a:gd name="T5" fmla="*/ 0 h 90170"/>
                  <a:gd name="T6" fmla="*/ 103333 w 90170"/>
                  <a:gd name="T7" fmla="*/ 0 h 90170"/>
                  <a:gd name="T8" fmla="*/ 103333 w 90170"/>
                  <a:gd name="T9" fmla="*/ 103333 h 90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70"/>
                  <a:gd name="T16" fmla="*/ 0 h 90170"/>
                  <a:gd name="T17" fmla="*/ 90170 w 90170"/>
                  <a:gd name="T18" fmla="*/ 90170 h 90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8" t="30815" r="11973" b="6252"/>
          <a:stretch/>
        </p:blipFill>
        <p:spPr bwMode="auto">
          <a:xfrm>
            <a:off x="522514" y="1291770"/>
            <a:ext cx="11016343" cy="516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Текст 2"/>
          <p:cNvSpPr>
            <a:spLocks/>
          </p:cNvSpPr>
          <p:nvPr/>
        </p:nvSpPr>
        <p:spPr bwMode="auto">
          <a:xfrm>
            <a:off x="311762" y="667204"/>
            <a:ext cx="11550650" cy="72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  <a:buFont typeface="Arial" charset="0"/>
              <a:buNone/>
            </a:pPr>
            <a:r>
              <a:rPr lang="ru-RU" sz="2800" dirty="0" smtClean="0">
                <a:solidFill>
                  <a:srgbClr val="334286"/>
                </a:solidFill>
              </a:rPr>
              <a:t>Источники информации</a:t>
            </a:r>
            <a:endParaRPr lang="ru-RU" sz="2800" dirty="0">
              <a:solidFill>
                <a:srgbClr val="3342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46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EBB18A8-9E88-4A2E-8C2D-DAE6C9DE58C2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grpSp>
        <p:nvGrpSpPr>
          <p:cNvPr id="23557" name="Группа 17"/>
          <p:cNvGrpSpPr>
            <a:grpSpLocks/>
          </p:cNvGrpSpPr>
          <p:nvPr/>
        </p:nvGrpSpPr>
        <p:grpSpPr bwMode="auto">
          <a:xfrm>
            <a:off x="11698288" y="3100388"/>
            <a:ext cx="493712" cy="500062"/>
            <a:chOff x="9699205" y="5186438"/>
            <a:chExt cx="440055" cy="444500"/>
          </a:xfrm>
        </p:grpSpPr>
        <p:sp>
          <p:nvSpPr>
            <p:cNvPr id="23564" name="object 16"/>
            <p:cNvSpPr>
              <a:spLocks/>
            </p:cNvSpPr>
            <p:nvPr/>
          </p:nvSpPr>
          <p:spPr bwMode="auto">
            <a:xfrm>
              <a:off x="9699205" y="5186438"/>
              <a:ext cx="440055" cy="444500"/>
            </a:xfrm>
            <a:custGeom>
              <a:avLst/>
              <a:gdLst>
                <a:gd name="T0" fmla="*/ 0 w 440054"/>
                <a:gd name="T1" fmla="*/ 0 h 444500"/>
                <a:gd name="T2" fmla="*/ 439941 w 440054"/>
                <a:gd name="T3" fmla="*/ 0 h 444500"/>
                <a:gd name="T4" fmla="*/ 439941 w 440054"/>
                <a:gd name="T5" fmla="*/ 444118 h 444500"/>
                <a:gd name="T6" fmla="*/ 0 w 440054"/>
                <a:gd name="T7" fmla="*/ 444118 h 444500"/>
                <a:gd name="T8" fmla="*/ 0 w 440054"/>
                <a:gd name="T9" fmla="*/ 0 h 4445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0054"/>
                <a:gd name="T16" fmla="*/ 0 h 444500"/>
                <a:gd name="T17" fmla="*/ 440054 w 440054"/>
                <a:gd name="T18" fmla="*/ 444500 h 4445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3565" name="object 17"/>
            <p:cNvSpPr>
              <a:spLocks noChangeArrowheads="1"/>
            </p:cNvSpPr>
            <p:nvPr/>
          </p:nvSpPr>
          <p:spPr bwMode="auto">
            <a:xfrm>
              <a:off x="9859266" y="5292379"/>
              <a:ext cx="136778" cy="256938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23558" name="Группа 51"/>
          <p:cNvGrpSpPr>
            <a:grpSpLocks/>
          </p:cNvGrpSpPr>
          <p:nvPr/>
        </p:nvGrpSpPr>
        <p:grpSpPr bwMode="auto">
          <a:xfrm>
            <a:off x="1439863" y="206375"/>
            <a:ext cx="10402887" cy="260350"/>
            <a:chOff x="1439587" y="3481958"/>
            <a:chExt cx="10403788" cy="261367"/>
          </a:xfrm>
        </p:grpSpPr>
        <p:sp>
          <p:nvSpPr>
            <p:cNvPr id="23559" name="object 9"/>
            <p:cNvSpPr>
              <a:spLocks/>
            </p:cNvSpPr>
            <p:nvPr/>
          </p:nvSpPr>
          <p:spPr bwMode="auto">
            <a:xfrm>
              <a:off x="1439587" y="3535847"/>
              <a:ext cx="3024276" cy="207478"/>
            </a:xfrm>
            <a:custGeom>
              <a:avLst/>
              <a:gdLst>
                <a:gd name="T0" fmla="*/ 0 w 3267075"/>
                <a:gd name="T1" fmla="*/ 0 h 207478"/>
                <a:gd name="T2" fmla="*/ 3023982 w 3267075"/>
                <a:gd name="T3" fmla="*/ 0 h 207478"/>
                <a:gd name="T4" fmla="*/ 0 60000 65536"/>
                <a:gd name="T5" fmla="*/ 0 60000 65536"/>
                <a:gd name="T6" fmla="*/ 0 w 3267075"/>
                <a:gd name="T7" fmla="*/ 0 h 207478"/>
                <a:gd name="T8" fmla="*/ 3267075 w 3267075"/>
                <a:gd name="T9" fmla="*/ 207478 h 2074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67075" h="207478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noFill/>
            <a:ln w="25400">
              <a:solidFill>
                <a:srgbClr val="334286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3560" name="object 11"/>
            <p:cNvSpPr>
              <a:spLocks/>
            </p:cNvSpPr>
            <p:nvPr/>
          </p:nvSpPr>
          <p:spPr bwMode="auto">
            <a:xfrm flipV="1">
              <a:off x="4567576" y="3481958"/>
              <a:ext cx="7275799" cy="52586"/>
            </a:xfrm>
            <a:custGeom>
              <a:avLst/>
              <a:gdLst>
                <a:gd name="T0" fmla="*/ 0 w 3249929"/>
                <a:gd name="T1" fmla="*/ 0 h 52586"/>
                <a:gd name="T2" fmla="*/ 7274975 w 3249929"/>
                <a:gd name="T3" fmla="*/ 0 h 52586"/>
                <a:gd name="T4" fmla="*/ 0 60000 65536"/>
                <a:gd name="T5" fmla="*/ 0 60000 65536"/>
                <a:gd name="T6" fmla="*/ 0 w 3249929"/>
                <a:gd name="T7" fmla="*/ 0 h 52586"/>
                <a:gd name="T8" fmla="*/ 3249929 w 3249929"/>
                <a:gd name="T9" fmla="*/ 52586 h 525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49929" h="52586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noFill/>
            <a:ln w="25400">
              <a:solidFill>
                <a:srgbClr val="FFC32E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grpSp>
          <p:nvGrpSpPr>
            <p:cNvPr id="23561" name="Группа 54"/>
            <p:cNvGrpSpPr>
              <a:grpSpLocks/>
            </p:cNvGrpSpPr>
            <p:nvPr/>
          </p:nvGrpSpPr>
          <p:grpSpPr bwMode="auto"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23562" name="object 12"/>
              <p:cNvSpPr>
                <a:spLocks/>
              </p:cNvSpPr>
              <p:nvPr/>
            </p:nvSpPr>
            <p:spPr bwMode="auto">
              <a:xfrm>
                <a:off x="2667374" y="2712291"/>
                <a:ext cx="238082" cy="103714"/>
              </a:xfrm>
              <a:custGeom>
                <a:avLst/>
                <a:gdLst>
                  <a:gd name="T0" fmla="*/ 237208 w 90170"/>
                  <a:gd name="T1" fmla="*/ 103333 h 90170"/>
                  <a:gd name="T2" fmla="*/ 0 w 90170"/>
                  <a:gd name="T3" fmla="*/ 103333 h 90170"/>
                  <a:gd name="T4" fmla="*/ 0 w 90170"/>
                  <a:gd name="T5" fmla="*/ 0 h 90170"/>
                  <a:gd name="T6" fmla="*/ 237208 w 90170"/>
                  <a:gd name="T7" fmla="*/ 0 h 90170"/>
                  <a:gd name="T8" fmla="*/ 237208 w 90170"/>
                  <a:gd name="T9" fmla="*/ 103333 h 90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70"/>
                  <a:gd name="T16" fmla="*/ 0 h 90170"/>
                  <a:gd name="T17" fmla="*/ 90170 w 90170"/>
                  <a:gd name="T18" fmla="*/ 90170 h 90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23563" name="object 12"/>
              <p:cNvSpPr>
                <a:spLocks/>
              </p:cNvSpPr>
              <p:nvPr/>
            </p:nvSpPr>
            <p:spPr bwMode="auto">
              <a:xfrm>
                <a:off x="2739089" y="2712291"/>
                <a:ext cx="103714" cy="103714"/>
              </a:xfrm>
              <a:custGeom>
                <a:avLst/>
                <a:gdLst>
                  <a:gd name="T0" fmla="*/ 103333 w 90170"/>
                  <a:gd name="T1" fmla="*/ 103333 h 90170"/>
                  <a:gd name="T2" fmla="*/ 0 w 90170"/>
                  <a:gd name="T3" fmla="*/ 103333 h 90170"/>
                  <a:gd name="T4" fmla="*/ 0 w 90170"/>
                  <a:gd name="T5" fmla="*/ 0 h 90170"/>
                  <a:gd name="T6" fmla="*/ 103333 w 90170"/>
                  <a:gd name="T7" fmla="*/ 0 h 90170"/>
                  <a:gd name="T8" fmla="*/ 103333 w 90170"/>
                  <a:gd name="T9" fmla="*/ 103333 h 90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70"/>
                  <a:gd name="T16" fmla="*/ 0 h 90170"/>
                  <a:gd name="T17" fmla="*/ 90170 w 90170"/>
                  <a:gd name="T18" fmla="*/ 90170 h 90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</p:grpSp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2" t="31894" r="12477" b="8193"/>
          <a:stretch/>
        </p:blipFill>
        <p:spPr bwMode="auto">
          <a:xfrm>
            <a:off x="813740" y="1396443"/>
            <a:ext cx="10860861" cy="484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Текст 2"/>
          <p:cNvSpPr>
            <a:spLocks/>
          </p:cNvSpPr>
          <p:nvPr/>
        </p:nvSpPr>
        <p:spPr bwMode="auto">
          <a:xfrm>
            <a:off x="311762" y="667204"/>
            <a:ext cx="11550650" cy="72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  <a:buFont typeface="Arial" charset="0"/>
              <a:buNone/>
            </a:pPr>
            <a:r>
              <a:rPr lang="ru-RU" sz="2800" dirty="0" smtClean="0">
                <a:solidFill>
                  <a:srgbClr val="334286"/>
                </a:solidFill>
              </a:rPr>
              <a:t>Кому это нужно</a:t>
            </a:r>
            <a:endParaRPr lang="ru-RU" sz="2800" dirty="0">
              <a:solidFill>
                <a:srgbClr val="3342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94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EBB18A8-9E88-4A2E-8C2D-DAE6C9DE58C2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grpSp>
        <p:nvGrpSpPr>
          <p:cNvPr id="23557" name="Группа 17"/>
          <p:cNvGrpSpPr>
            <a:grpSpLocks/>
          </p:cNvGrpSpPr>
          <p:nvPr/>
        </p:nvGrpSpPr>
        <p:grpSpPr bwMode="auto">
          <a:xfrm>
            <a:off x="11698288" y="3100388"/>
            <a:ext cx="493712" cy="500062"/>
            <a:chOff x="9699205" y="5186438"/>
            <a:chExt cx="440055" cy="444500"/>
          </a:xfrm>
        </p:grpSpPr>
        <p:sp>
          <p:nvSpPr>
            <p:cNvPr id="23564" name="object 16"/>
            <p:cNvSpPr>
              <a:spLocks/>
            </p:cNvSpPr>
            <p:nvPr/>
          </p:nvSpPr>
          <p:spPr bwMode="auto">
            <a:xfrm>
              <a:off x="9699205" y="5186438"/>
              <a:ext cx="440055" cy="444500"/>
            </a:xfrm>
            <a:custGeom>
              <a:avLst/>
              <a:gdLst>
                <a:gd name="T0" fmla="*/ 0 w 440054"/>
                <a:gd name="T1" fmla="*/ 0 h 444500"/>
                <a:gd name="T2" fmla="*/ 439941 w 440054"/>
                <a:gd name="T3" fmla="*/ 0 h 444500"/>
                <a:gd name="T4" fmla="*/ 439941 w 440054"/>
                <a:gd name="T5" fmla="*/ 444118 h 444500"/>
                <a:gd name="T6" fmla="*/ 0 w 440054"/>
                <a:gd name="T7" fmla="*/ 444118 h 444500"/>
                <a:gd name="T8" fmla="*/ 0 w 440054"/>
                <a:gd name="T9" fmla="*/ 0 h 4445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0054"/>
                <a:gd name="T16" fmla="*/ 0 h 444500"/>
                <a:gd name="T17" fmla="*/ 440054 w 440054"/>
                <a:gd name="T18" fmla="*/ 444500 h 4445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3565" name="object 17"/>
            <p:cNvSpPr>
              <a:spLocks noChangeArrowheads="1"/>
            </p:cNvSpPr>
            <p:nvPr/>
          </p:nvSpPr>
          <p:spPr bwMode="auto">
            <a:xfrm>
              <a:off x="9859266" y="5292379"/>
              <a:ext cx="136778" cy="256938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23558" name="Группа 51"/>
          <p:cNvGrpSpPr>
            <a:grpSpLocks/>
          </p:cNvGrpSpPr>
          <p:nvPr/>
        </p:nvGrpSpPr>
        <p:grpSpPr bwMode="auto">
          <a:xfrm>
            <a:off x="1439863" y="206375"/>
            <a:ext cx="10402887" cy="260350"/>
            <a:chOff x="1439587" y="3481958"/>
            <a:chExt cx="10403788" cy="261367"/>
          </a:xfrm>
        </p:grpSpPr>
        <p:sp>
          <p:nvSpPr>
            <p:cNvPr id="23559" name="object 9"/>
            <p:cNvSpPr>
              <a:spLocks/>
            </p:cNvSpPr>
            <p:nvPr/>
          </p:nvSpPr>
          <p:spPr bwMode="auto">
            <a:xfrm>
              <a:off x="1439587" y="3535847"/>
              <a:ext cx="3024276" cy="207478"/>
            </a:xfrm>
            <a:custGeom>
              <a:avLst/>
              <a:gdLst>
                <a:gd name="T0" fmla="*/ 0 w 3267075"/>
                <a:gd name="T1" fmla="*/ 0 h 207478"/>
                <a:gd name="T2" fmla="*/ 3023982 w 3267075"/>
                <a:gd name="T3" fmla="*/ 0 h 207478"/>
                <a:gd name="T4" fmla="*/ 0 60000 65536"/>
                <a:gd name="T5" fmla="*/ 0 60000 65536"/>
                <a:gd name="T6" fmla="*/ 0 w 3267075"/>
                <a:gd name="T7" fmla="*/ 0 h 207478"/>
                <a:gd name="T8" fmla="*/ 3267075 w 3267075"/>
                <a:gd name="T9" fmla="*/ 207478 h 2074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67075" h="207478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noFill/>
            <a:ln w="25400">
              <a:solidFill>
                <a:srgbClr val="334286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3560" name="object 11"/>
            <p:cNvSpPr>
              <a:spLocks/>
            </p:cNvSpPr>
            <p:nvPr/>
          </p:nvSpPr>
          <p:spPr bwMode="auto">
            <a:xfrm flipV="1">
              <a:off x="4567576" y="3481958"/>
              <a:ext cx="7275799" cy="52586"/>
            </a:xfrm>
            <a:custGeom>
              <a:avLst/>
              <a:gdLst>
                <a:gd name="T0" fmla="*/ 0 w 3249929"/>
                <a:gd name="T1" fmla="*/ 0 h 52586"/>
                <a:gd name="T2" fmla="*/ 7274975 w 3249929"/>
                <a:gd name="T3" fmla="*/ 0 h 52586"/>
                <a:gd name="T4" fmla="*/ 0 60000 65536"/>
                <a:gd name="T5" fmla="*/ 0 60000 65536"/>
                <a:gd name="T6" fmla="*/ 0 w 3249929"/>
                <a:gd name="T7" fmla="*/ 0 h 52586"/>
                <a:gd name="T8" fmla="*/ 3249929 w 3249929"/>
                <a:gd name="T9" fmla="*/ 52586 h 525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49929" h="52586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noFill/>
            <a:ln w="25400">
              <a:solidFill>
                <a:srgbClr val="FFC32E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grpSp>
          <p:nvGrpSpPr>
            <p:cNvPr id="23561" name="Группа 54"/>
            <p:cNvGrpSpPr>
              <a:grpSpLocks/>
            </p:cNvGrpSpPr>
            <p:nvPr/>
          </p:nvGrpSpPr>
          <p:grpSpPr bwMode="auto"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23562" name="object 12"/>
              <p:cNvSpPr>
                <a:spLocks/>
              </p:cNvSpPr>
              <p:nvPr/>
            </p:nvSpPr>
            <p:spPr bwMode="auto">
              <a:xfrm>
                <a:off x="2667374" y="2712291"/>
                <a:ext cx="238082" cy="103714"/>
              </a:xfrm>
              <a:custGeom>
                <a:avLst/>
                <a:gdLst>
                  <a:gd name="T0" fmla="*/ 237208 w 90170"/>
                  <a:gd name="T1" fmla="*/ 103333 h 90170"/>
                  <a:gd name="T2" fmla="*/ 0 w 90170"/>
                  <a:gd name="T3" fmla="*/ 103333 h 90170"/>
                  <a:gd name="T4" fmla="*/ 0 w 90170"/>
                  <a:gd name="T5" fmla="*/ 0 h 90170"/>
                  <a:gd name="T6" fmla="*/ 237208 w 90170"/>
                  <a:gd name="T7" fmla="*/ 0 h 90170"/>
                  <a:gd name="T8" fmla="*/ 237208 w 90170"/>
                  <a:gd name="T9" fmla="*/ 103333 h 90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70"/>
                  <a:gd name="T16" fmla="*/ 0 h 90170"/>
                  <a:gd name="T17" fmla="*/ 90170 w 90170"/>
                  <a:gd name="T18" fmla="*/ 90170 h 90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23563" name="object 12"/>
              <p:cNvSpPr>
                <a:spLocks/>
              </p:cNvSpPr>
              <p:nvPr/>
            </p:nvSpPr>
            <p:spPr bwMode="auto">
              <a:xfrm>
                <a:off x="2739089" y="2712291"/>
                <a:ext cx="103714" cy="103714"/>
              </a:xfrm>
              <a:custGeom>
                <a:avLst/>
                <a:gdLst>
                  <a:gd name="T0" fmla="*/ 103333 w 90170"/>
                  <a:gd name="T1" fmla="*/ 103333 h 90170"/>
                  <a:gd name="T2" fmla="*/ 0 w 90170"/>
                  <a:gd name="T3" fmla="*/ 103333 h 90170"/>
                  <a:gd name="T4" fmla="*/ 0 w 90170"/>
                  <a:gd name="T5" fmla="*/ 0 h 90170"/>
                  <a:gd name="T6" fmla="*/ 103333 w 90170"/>
                  <a:gd name="T7" fmla="*/ 0 h 90170"/>
                  <a:gd name="T8" fmla="*/ 103333 w 90170"/>
                  <a:gd name="T9" fmla="*/ 103333 h 90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70"/>
                  <a:gd name="T16" fmla="*/ 0 h 90170"/>
                  <a:gd name="T17" fmla="*/ 90170 w 90170"/>
                  <a:gd name="T18" fmla="*/ 90170 h 90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</p:grpSp>
      </p:grp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9" t="30484" r="12383" b="8651"/>
          <a:stretch/>
        </p:blipFill>
        <p:spPr bwMode="auto">
          <a:xfrm>
            <a:off x="825278" y="1640114"/>
            <a:ext cx="1052361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Текст 2"/>
          <p:cNvSpPr>
            <a:spLocks/>
          </p:cNvSpPr>
          <p:nvPr/>
        </p:nvSpPr>
        <p:spPr bwMode="auto">
          <a:xfrm>
            <a:off x="311762" y="667204"/>
            <a:ext cx="11550650" cy="72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  <a:buFont typeface="Arial" charset="0"/>
              <a:buNone/>
            </a:pPr>
            <a:r>
              <a:rPr lang="ru-RU" sz="2800" dirty="0" smtClean="0">
                <a:solidFill>
                  <a:srgbClr val="334286"/>
                </a:solidFill>
              </a:rPr>
              <a:t>Разработка базовых таблиц «затраты-выпуск»</a:t>
            </a:r>
            <a:endParaRPr lang="ru-RU" sz="2800" dirty="0">
              <a:solidFill>
                <a:srgbClr val="3342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94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EBB18A8-9E88-4A2E-8C2D-DAE6C9DE58C2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grpSp>
        <p:nvGrpSpPr>
          <p:cNvPr id="23557" name="Группа 17"/>
          <p:cNvGrpSpPr>
            <a:grpSpLocks/>
          </p:cNvGrpSpPr>
          <p:nvPr/>
        </p:nvGrpSpPr>
        <p:grpSpPr bwMode="auto">
          <a:xfrm>
            <a:off x="11698288" y="3100388"/>
            <a:ext cx="493712" cy="500062"/>
            <a:chOff x="9699205" y="5186438"/>
            <a:chExt cx="440055" cy="444500"/>
          </a:xfrm>
        </p:grpSpPr>
        <p:sp>
          <p:nvSpPr>
            <p:cNvPr id="23564" name="object 16"/>
            <p:cNvSpPr>
              <a:spLocks/>
            </p:cNvSpPr>
            <p:nvPr/>
          </p:nvSpPr>
          <p:spPr bwMode="auto">
            <a:xfrm>
              <a:off x="9699205" y="5186438"/>
              <a:ext cx="440055" cy="444500"/>
            </a:xfrm>
            <a:custGeom>
              <a:avLst/>
              <a:gdLst>
                <a:gd name="T0" fmla="*/ 0 w 440054"/>
                <a:gd name="T1" fmla="*/ 0 h 444500"/>
                <a:gd name="T2" fmla="*/ 439941 w 440054"/>
                <a:gd name="T3" fmla="*/ 0 h 444500"/>
                <a:gd name="T4" fmla="*/ 439941 w 440054"/>
                <a:gd name="T5" fmla="*/ 444118 h 444500"/>
                <a:gd name="T6" fmla="*/ 0 w 440054"/>
                <a:gd name="T7" fmla="*/ 444118 h 444500"/>
                <a:gd name="T8" fmla="*/ 0 w 440054"/>
                <a:gd name="T9" fmla="*/ 0 h 4445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0054"/>
                <a:gd name="T16" fmla="*/ 0 h 444500"/>
                <a:gd name="T17" fmla="*/ 440054 w 440054"/>
                <a:gd name="T18" fmla="*/ 444500 h 4445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3565" name="object 17"/>
            <p:cNvSpPr>
              <a:spLocks noChangeArrowheads="1"/>
            </p:cNvSpPr>
            <p:nvPr/>
          </p:nvSpPr>
          <p:spPr bwMode="auto">
            <a:xfrm>
              <a:off x="9859266" y="5292379"/>
              <a:ext cx="136778" cy="256938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23558" name="Группа 51"/>
          <p:cNvGrpSpPr>
            <a:grpSpLocks/>
          </p:cNvGrpSpPr>
          <p:nvPr/>
        </p:nvGrpSpPr>
        <p:grpSpPr bwMode="auto">
          <a:xfrm>
            <a:off x="1439863" y="206375"/>
            <a:ext cx="10402887" cy="260350"/>
            <a:chOff x="1439587" y="3481958"/>
            <a:chExt cx="10403788" cy="261367"/>
          </a:xfrm>
        </p:grpSpPr>
        <p:sp>
          <p:nvSpPr>
            <p:cNvPr id="23559" name="object 9"/>
            <p:cNvSpPr>
              <a:spLocks/>
            </p:cNvSpPr>
            <p:nvPr/>
          </p:nvSpPr>
          <p:spPr bwMode="auto">
            <a:xfrm>
              <a:off x="1439587" y="3535847"/>
              <a:ext cx="3024276" cy="207478"/>
            </a:xfrm>
            <a:custGeom>
              <a:avLst/>
              <a:gdLst>
                <a:gd name="T0" fmla="*/ 0 w 3267075"/>
                <a:gd name="T1" fmla="*/ 0 h 207478"/>
                <a:gd name="T2" fmla="*/ 3023982 w 3267075"/>
                <a:gd name="T3" fmla="*/ 0 h 207478"/>
                <a:gd name="T4" fmla="*/ 0 60000 65536"/>
                <a:gd name="T5" fmla="*/ 0 60000 65536"/>
                <a:gd name="T6" fmla="*/ 0 w 3267075"/>
                <a:gd name="T7" fmla="*/ 0 h 207478"/>
                <a:gd name="T8" fmla="*/ 3267075 w 3267075"/>
                <a:gd name="T9" fmla="*/ 207478 h 2074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67075" h="207478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noFill/>
            <a:ln w="25400">
              <a:solidFill>
                <a:srgbClr val="334286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3560" name="object 11"/>
            <p:cNvSpPr>
              <a:spLocks/>
            </p:cNvSpPr>
            <p:nvPr/>
          </p:nvSpPr>
          <p:spPr bwMode="auto">
            <a:xfrm flipV="1">
              <a:off x="4567576" y="3481958"/>
              <a:ext cx="7275799" cy="52586"/>
            </a:xfrm>
            <a:custGeom>
              <a:avLst/>
              <a:gdLst>
                <a:gd name="T0" fmla="*/ 0 w 3249929"/>
                <a:gd name="T1" fmla="*/ 0 h 52586"/>
                <a:gd name="T2" fmla="*/ 7274975 w 3249929"/>
                <a:gd name="T3" fmla="*/ 0 h 52586"/>
                <a:gd name="T4" fmla="*/ 0 60000 65536"/>
                <a:gd name="T5" fmla="*/ 0 60000 65536"/>
                <a:gd name="T6" fmla="*/ 0 w 3249929"/>
                <a:gd name="T7" fmla="*/ 0 h 52586"/>
                <a:gd name="T8" fmla="*/ 3249929 w 3249929"/>
                <a:gd name="T9" fmla="*/ 52586 h 525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49929" h="52586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noFill/>
            <a:ln w="25400">
              <a:solidFill>
                <a:srgbClr val="FFC32E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grpSp>
          <p:nvGrpSpPr>
            <p:cNvPr id="23561" name="Группа 54"/>
            <p:cNvGrpSpPr>
              <a:grpSpLocks/>
            </p:cNvGrpSpPr>
            <p:nvPr/>
          </p:nvGrpSpPr>
          <p:grpSpPr bwMode="auto"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23562" name="object 12"/>
              <p:cNvSpPr>
                <a:spLocks/>
              </p:cNvSpPr>
              <p:nvPr/>
            </p:nvSpPr>
            <p:spPr bwMode="auto">
              <a:xfrm>
                <a:off x="2667374" y="2712291"/>
                <a:ext cx="238082" cy="103714"/>
              </a:xfrm>
              <a:custGeom>
                <a:avLst/>
                <a:gdLst>
                  <a:gd name="T0" fmla="*/ 237208 w 90170"/>
                  <a:gd name="T1" fmla="*/ 103333 h 90170"/>
                  <a:gd name="T2" fmla="*/ 0 w 90170"/>
                  <a:gd name="T3" fmla="*/ 103333 h 90170"/>
                  <a:gd name="T4" fmla="*/ 0 w 90170"/>
                  <a:gd name="T5" fmla="*/ 0 h 90170"/>
                  <a:gd name="T6" fmla="*/ 237208 w 90170"/>
                  <a:gd name="T7" fmla="*/ 0 h 90170"/>
                  <a:gd name="T8" fmla="*/ 237208 w 90170"/>
                  <a:gd name="T9" fmla="*/ 103333 h 90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70"/>
                  <a:gd name="T16" fmla="*/ 0 h 90170"/>
                  <a:gd name="T17" fmla="*/ 90170 w 90170"/>
                  <a:gd name="T18" fmla="*/ 90170 h 90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23563" name="object 12"/>
              <p:cNvSpPr>
                <a:spLocks/>
              </p:cNvSpPr>
              <p:nvPr/>
            </p:nvSpPr>
            <p:spPr bwMode="auto">
              <a:xfrm>
                <a:off x="2739089" y="2712291"/>
                <a:ext cx="103714" cy="103714"/>
              </a:xfrm>
              <a:custGeom>
                <a:avLst/>
                <a:gdLst>
                  <a:gd name="T0" fmla="*/ 103333 w 90170"/>
                  <a:gd name="T1" fmla="*/ 103333 h 90170"/>
                  <a:gd name="T2" fmla="*/ 0 w 90170"/>
                  <a:gd name="T3" fmla="*/ 103333 h 90170"/>
                  <a:gd name="T4" fmla="*/ 0 w 90170"/>
                  <a:gd name="T5" fmla="*/ 0 h 90170"/>
                  <a:gd name="T6" fmla="*/ 103333 w 90170"/>
                  <a:gd name="T7" fmla="*/ 0 h 90170"/>
                  <a:gd name="T8" fmla="*/ 103333 w 90170"/>
                  <a:gd name="T9" fmla="*/ 103333 h 90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70"/>
                  <a:gd name="T16" fmla="*/ 0 h 90170"/>
                  <a:gd name="T17" fmla="*/ 90170 w 90170"/>
                  <a:gd name="T18" fmla="*/ 90170 h 90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</p:grpSp>
      </p:grp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2" t="32000" r="12572" b="10603"/>
          <a:stretch/>
        </p:blipFill>
        <p:spPr bwMode="auto">
          <a:xfrm>
            <a:off x="944875" y="1726287"/>
            <a:ext cx="10367112" cy="447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Текст 2"/>
          <p:cNvSpPr>
            <a:spLocks/>
          </p:cNvSpPr>
          <p:nvPr/>
        </p:nvSpPr>
        <p:spPr bwMode="auto">
          <a:xfrm>
            <a:off x="353106" y="667204"/>
            <a:ext cx="11550650" cy="943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  <a:buFont typeface="Arial" charset="0"/>
              <a:buNone/>
            </a:pPr>
            <a:r>
              <a:rPr lang="ru-RU" sz="2800" dirty="0" smtClean="0">
                <a:solidFill>
                  <a:srgbClr val="334286"/>
                </a:solidFill>
              </a:rPr>
              <a:t>Федеральное статистическое наблюдение за затратами на производство и продажу продукции (товаров, работ, услуг)</a:t>
            </a:r>
            <a:endParaRPr lang="ru-RU" sz="2800" dirty="0">
              <a:solidFill>
                <a:srgbClr val="3342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94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EBB18A8-9E88-4A2E-8C2D-DAE6C9DE58C2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  <p:grpSp>
        <p:nvGrpSpPr>
          <p:cNvPr id="23557" name="Группа 17"/>
          <p:cNvGrpSpPr>
            <a:grpSpLocks/>
          </p:cNvGrpSpPr>
          <p:nvPr/>
        </p:nvGrpSpPr>
        <p:grpSpPr bwMode="auto">
          <a:xfrm>
            <a:off x="11698288" y="3100388"/>
            <a:ext cx="493712" cy="500062"/>
            <a:chOff x="9699205" y="5186438"/>
            <a:chExt cx="440055" cy="444500"/>
          </a:xfrm>
        </p:grpSpPr>
        <p:sp>
          <p:nvSpPr>
            <p:cNvPr id="23564" name="object 16"/>
            <p:cNvSpPr>
              <a:spLocks/>
            </p:cNvSpPr>
            <p:nvPr/>
          </p:nvSpPr>
          <p:spPr bwMode="auto">
            <a:xfrm>
              <a:off x="9699205" y="5186438"/>
              <a:ext cx="440055" cy="444500"/>
            </a:xfrm>
            <a:custGeom>
              <a:avLst/>
              <a:gdLst>
                <a:gd name="T0" fmla="*/ 0 w 440054"/>
                <a:gd name="T1" fmla="*/ 0 h 444500"/>
                <a:gd name="T2" fmla="*/ 439941 w 440054"/>
                <a:gd name="T3" fmla="*/ 0 h 444500"/>
                <a:gd name="T4" fmla="*/ 439941 w 440054"/>
                <a:gd name="T5" fmla="*/ 444118 h 444500"/>
                <a:gd name="T6" fmla="*/ 0 w 440054"/>
                <a:gd name="T7" fmla="*/ 444118 h 444500"/>
                <a:gd name="T8" fmla="*/ 0 w 440054"/>
                <a:gd name="T9" fmla="*/ 0 h 4445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0054"/>
                <a:gd name="T16" fmla="*/ 0 h 444500"/>
                <a:gd name="T17" fmla="*/ 440054 w 440054"/>
                <a:gd name="T18" fmla="*/ 444500 h 4445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3565" name="object 17"/>
            <p:cNvSpPr>
              <a:spLocks noChangeArrowheads="1"/>
            </p:cNvSpPr>
            <p:nvPr/>
          </p:nvSpPr>
          <p:spPr bwMode="auto">
            <a:xfrm>
              <a:off x="9859266" y="5292379"/>
              <a:ext cx="136778" cy="256938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23558" name="Группа 51"/>
          <p:cNvGrpSpPr>
            <a:grpSpLocks/>
          </p:cNvGrpSpPr>
          <p:nvPr/>
        </p:nvGrpSpPr>
        <p:grpSpPr bwMode="auto">
          <a:xfrm>
            <a:off x="1439863" y="206375"/>
            <a:ext cx="10402887" cy="260350"/>
            <a:chOff x="1439587" y="3481958"/>
            <a:chExt cx="10403788" cy="261367"/>
          </a:xfrm>
        </p:grpSpPr>
        <p:sp>
          <p:nvSpPr>
            <p:cNvPr id="23559" name="object 9"/>
            <p:cNvSpPr>
              <a:spLocks/>
            </p:cNvSpPr>
            <p:nvPr/>
          </p:nvSpPr>
          <p:spPr bwMode="auto">
            <a:xfrm>
              <a:off x="1439587" y="3535847"/>
              <a:ext cx="3024276" cy="207478"/>
            </a:xfrm>
            <a:custGeom>
              <a:avLst/>
              <a:gdLst>
                <a:gd name="T0" fmla="*/ 0 w 3267075"/>
                <a:gd name="T1" fmla="*/ 0 h 207478"/>
                <a:gd name="T2" fmla="*/ 3023982 w 3267075"/>
                <a:gd name="T3" fmla="*/ 0 h 207478"/>
                <a:gd name="T4" fmla="*/ 0 60000 65536"/>
                <a:gd name="T5" fmla="*/ 0 60000 65536"/>
                <a:gd name="T6" fmla="*/ 0 w 3267075"/>
                <a:gd name="T7" fmla="*/ 0 h 207478"/>
                <a:gd name="T8" fmla="*/ 3267075 w 3267075"/>
                <a:gd name="T9" fmla="*/ 207478 h 2074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67075" h="207478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noFill/>
            <a:ln w="25400">
              <a:solidFill>
                <a:srgbClr val="334286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3560" name="object 11"/>
            <p:cNvSpPr>
              <a:spLocks/>
            </p:cNvSpPr>
            <p:nvPr/>
          </p:nvSpPr>
          <p:spPr bwMode="auto">
            <a:xfrm flipV="1">
              <a:off x="4567576" y="3481958"/>
              <a:ext cx="7275799" cy="52586"/>
            </a:xfrm>
            <a:custGeom>
              <a:avLst/>
              <a:gdLst>
                <a:gd name="T0" fmla="*/ 0 w 3249929"/>
                <a:gd name="T1" fmla="*/ 0 h 52586"/>
                <a:gd name="T2" fmla="*/ 7274975 w 3249929"/>
                <a:gd name="T3" fmla="*/ 0 h 52586"/>
                <a:gd name="T4" fmla="*/ 0 60000 65536"/>
                <a:gd name="T5" fmla="*/ 0 60000 65536"/>
                <a:gd name="T6" fmla="*/ 0 w 3249929"/>
                <a:gd name="T7" fmla="*/ 0 h 52586"/>
                <a:gd name="T8" fmla="*/ 3249929 w 3249929"/>
                <a:gd name="T9" fmla="*/ 52586 h 525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49929" h="52586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noFill/>
            <a:ln w="25400">
              <a:solidFill>
                <a:srgbClr val="FFC32E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grpSp>
          <p:nvGrpSpPr>
            <p:cNvPr id="23561" name="Группа 54"/>
            <p:cNvGrpSpPr>
              <a:grpSpLocks/>
            </p:cNvGrpSpPr>
            <p:nvPr/>
          </p:nvGrpSpPr>
          <p:grpSpPr bwMode="auto"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23562" name="object 12"/>
              <p:cNvSpPr>
                <a:spLocks/>
              </p:cNvSpPr>
              <p:nvPr/>
            </p:nvSpPr>
            <p:spPr bwMode="auto">
              <a:xfrm>
                <a:off x="2667374" y="2712291"/>
                <a:ext cx="238082" cy="103714"/>
              </a:xfrm>
              <a:custGeom>
                <a:avLst/>
                <a:gdLst>
                  <a:gd name="T0" fmla="*/ 237208 w 90170"/>
                  <a:gd name="T1" fmla="*/ 103333 h 90170"/>
                  <a:gd name="T2" fmla="*/ 0 w 90170"/>
                  <a:gd name="T3" fmla="*/ 103333 h 90170"/>
                  <a:gd name="T4" fmla="*/ 0 w 90170"/>
                  <a:gd name="T5" fmla="*/ 0 h 90170"/>
                  <a:gd name="T6" fmla="*/ 237208 w 90170"/>
                  <a:gd name="T7" fmla="*/ 0 h 90170"/>
                  <a:gd name="T8" fmla="*/ 237208 w 90170"/>
                  <a:gd name="T9" fmla="*/ 103333 h 90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70"/>
                  <a:gd name="T16" fmla="*/ 0 h 90170"/>
                  <a:gd name="T17" fmla="*/ 90170 w 90170"/>
                  <a:gd name="T18" fmla="*/ 90170 h 90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23563" name="object 12"/>
              <p:cNvSpPr>
                <a:spLocks/>
              </p:cNvSpPr>
              <p:nvPr/>
            </p:nvSpPr>
            <p:spPr bwMode="auto">
              <a:xfrm>
                <a:off x="2739089" y="2712291"/>
                <a:ext cx="103714" cy="103714"/>
              </a:xfrm>
              <a:custGeom>
                <a:avLst/>
                <a:gdLst>
                  <a:gd name="T0" fmla="*/ 103333 w 90170"/>
                  <a:gd name="T1" fmla="*/ 103333 h 90170"/>
                  <a:gd name="T2" fmla="*/ 0 w 90170"/>
                  <a:gd name="T3" fmla="*/ 103333 h 90170"/>
                  <a:gd name="T4" fmla="*/ 0 w 90170"/>
                  <a:gd name="T5" fmla="*/ 0 h 90170"/>
                  <a:gd name="T6" fmla="*/ 103333 w 90170"/>
                  <a:gd name="T7" fmla="*/ 0 h 90170"/>
                  <a:gd name="T8" fmla="*/ 103333 w 90170"/>
                  <a:gd name="T9" fmla="*/ 103333 h 90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70"/>
                  <a:gd name="T16" fmla="*/ 0 h 90170"/>
                  <a:gd name="T17" fmla="*/ 90170 w 90170"/>
                  <a:gd name="T18" fmla="*/ 90170 h 90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</p:grpSp>
      </p:grp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5" t="27996" r="10415" b="5973"/>
          <a:stretch/>
        </p:blipFill>
        <p:spPr bwMode="auto">
          <a:xfrm>
            <a:off x="732980" y="1390650"/>
            <a:ext cx="10541437" cy="504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Текст 2"/>
          <p:cNvSpPr>
            <a:spLocks/>
          </p:cNvSpPr>
          <p:nvPr/>
        </p:nvSpPr>
        <p:spPr bwMode="auto">
          <a:xfrm>
            <a:off x="368074" y="667204"/>
            <a:ext cx="11550650" cy="653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  <a:buFont typeface="Arial" charset="0"/>
              <a:buNone/>
            </a:pPr>
            <a:r>
              <a:rPr lang="ru-RU" sz="2800" dirty="0" smtClean="0">
                <a:solidFill>
                  <a:srgbClr val="334286"/>
                </a:solidFill>
              </a:rPr>
              <a:t>Как это выглядит</a:t>
            </a:r>
            <a:endParaRPr lang="ru-RU" sz="2800" dirty="0">
              <a:solidFill>
                <a:srgbClr val="33428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52100" y="5410200"/>
            <a:ext cx="1117600" cy="1025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94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EBB18A8-9E88-4A2E-8C2D-DAE6C9DE58C2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grpSp>
        <p:nvGrpSpPr>
          <p:cNvPr id="23557" name="Группа 17"/>
          <p:cNvGrpSpPr>
            <a:grpSpLocks/>
          </p:cNvGrpSpPr>
          <p:nvPr/>
        </p:nvGrpSpPr>
        <p:grpSpPr bwMode="auto">
          <a:xfrm>
            <a:off x="11698288" y="3100388"/>
            <a:ext cx="493712" cy="500062"/>
            <a:chOff x="9699205" y="5186438"/>
            <a:chExt cx="440055" cy="444500"/>
          </a:xfrm>
        </p:grpSpPr>
        <p:sp>
          <p:nvSpPr>
            <p:cNvPr id="23564" name="object 16"/>
            <p:cNvSpPr>
              <a:spLocks/>
            </p:cNvSpPr>
            <p:nvPr/>
          </p:nvSpPr>
          <p:spPr bwMode="auto">
            <a:xfrm>
              <a:off x="9699205" y="5186438"/>
              <a:ext cx="440055" cy="444500"/>
            </a:xfrm>
            <a:custGeom>
              <a:avLst/>
              <a:gdLst>
                <a:gd name="T0" fmla="*/ 0 w 440054"/>
                <a:gd name="T1" fmla="*/ 0 h 444500"/>
                <a:gd name="T2" fmla="*/ 439941 w 440054"/>
                <a:gd name="T3" fmla="*/ 0 h 444500"/>
                <a:gd name="T4" fmla="*/ 439941 w 440054"/>
                <a:gd name="T5" fmla="*/ 444118 h 444500"/>
                <a:gd name="T6" fmla="*/ 0 w 440054"/>
                <a:gd name="T7" fmla="*/ 444118 h 444500"/>
                <a:gd name="T8" fmla="*/ 0 w 440054"/>
                <a:gd name="T9" fmla="*/ 0 h 4445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0054"/>
                <a:gd name="T16" fmla="*/ 0 h 444500"/>
                <a:gd name="T17" fmla="*/ 440054 w 440054"/>
                <a:gd name="T18" fmla="*/ 444500 h 4445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3565" name="object 17"/>
            <p:cNvSpPr>
              <a:spLocks noChangeArrowheads="1"/>
            </p:cNvSpPr>
            <p:nvPr/>
          </p:nvSpPr>
          <p:spPr bwMode="auto">
            <a:xfrm>
              <a:off x="9859266" y="5292379"/>
              <a:ext cx="136778" cy="256938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23558" name="Группа 51"/>
          <p:cNvGrpSpPr>
            <a:grpSpLocks/>
          </p:cNvGrpSpPr>
          <p:nvPr/>
        </p:nvGrpSpPr>
        <p:grpSpPr bwMode="auto">
          <a:xfrm>
            <a:off x="1439863" y="206375"/>
            <a:ext cx="10402887" cy="260350"/>
            <a:chOff x="1439587" y="3481958"/>
            <a:chExt cx="10403788" cy="261367"/>
          </a:xfrm>
        </p:grpSpPr>
        <p:sp>
          <p:nvSpPr>
            <p:cNvPr id="23559" name="object 9"/>
            <p:cNvSpPr>
              <a:spLocks/>
            </p:cNvSpPr>
            <p:nvPr/>
          </p:nvSpPr>
          <p:spPr bwMode="auto">
            <a:xfrm>
              <a:off x="1439587" y="3535847"/>
              <a:ext cx="3024276" cy="207478"/>
            </a:xfrm>
            <a:custGeom>
              <a:avLst/>
              <a:gdLst>
                <a:gd name="T0" fmla="*/ 0 w 3267075"/>
                <a:gd name="T1" fmla="*/ 0 h 207478"/>
                <a:gd name="T2" fmla="*/ 3023982 w 3267075"/>
                <a:gd name="T3" fmla="*/ 0 h 207478"/>
                <a:gd name="T4" fmla="*/ 0 60000 65536"/>
                <a:gd name="T5" fmla="*/ 0 60000 65536"/>
                <a:gd name="T6" fmla="*/ 0 w 3267075"/>
                <a:gd name="T7" fmla="*/ 0 h 207478"/>
                <a:gd name="T8" fmla="*/ 3267075 w 3267075"/>
                <a:gd name="T9" fmla="*/ 207478 h 2074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67075" h="207478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noFill/>
            <a:ln w="25400">
              <a:solidFill>
                <a:srgbClr val="334286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3560" name="object 11"/>
            <p:cNvSpPr>
              <a:spLocks/>
            </p:cNvSpPr>
            <p:nvPr/>
          </p:nvSpPr>
          <p:spPr bwMode="auto">
            <a:xfrm flipV="1">
              <a:off x="4567576" y="3481958"/>
              <a:ext cx="7275799" cy="52586"/>
            </a:xfrm>
            <a:custGeom>
              <a:avLst/>
              <a:gdLst>
                <a:gd name="T0" fmla="*/ 0 w 3249929"/>
                <a:gd name="T1" fmla="*/ 0 h 52586"/>
                <a:gd name="T2" fmla="*/ 7274975 w 3249929"/>
                <a:gd name="T3" fmla="*/ 0 h 52586"/>
                <a:gd name="T4" fmla="*/ 0 60000 65536"/>
                <a:gd name="T5" fmla="*/ 0 60000 65536"/>
                <a:gd name="T6" fmla="*/ 0 w 3249929"/>
                <a:gd name="T7" fmla="*/ 0 h 52586"/>
                <a:gd name="T8" fmla="*/ 3249929 w 3249929"/>
                <a:gd name="T9" fmla="*/ 52586 h 525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49929" h="52586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noFill/>
            <a:ln w="25400">
              <a:solidFill>
                <a:srgbClr val="FFC32E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grpSp>
          <p:nvGrpSpPr>
            <p:cNvPr id="23561" name="Группа 54"/>
            <p:cNvGrpSpPr>
              <a:grpSpLocks/>
            </p:cNvGrpSpPr>
            <p:nvPr/>
          </p:nvGrpSpPr>
          <p:grpSpPr bwMode="auto"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23562" name="object 12"/>
              <p:cNvSpPr>
                <a:spLocks/>
              </p:cNvSpPr>
              <p:nvPr/>
            </p:nvSpPr>
            <p:spPr bwMode="auto">
              <a:xfrm>
                <a:off x="2667374" y="2712291"/>
                <a:ext cx="238082" cy="103714"/>
              </a:xfrm>
              <a:custGeom>
                <a:avLst/>
                <a:gdLst>
                  <a:gd name="T0" fmla="*/ 237208 w 90170"/>
                  <a:gd name="T1" fmla="*/ 103333 h 90170"/>
                  <a:gd name="T2" fmla="*/ 0 w 90170"/>
                  <a:gd name="T3" fmla="*/ 103333 h 90170"/>
                  <a:gd name="T4" fmla="*/ 0 w 90170"/>
                  <a:gd name="T5" fmla="*/ 0 h 90170"/>
                  <a:gd name="T6" fmla="*/ 237208 w 90170"/>
                  <a:gd name="T7" fmla="*/ 0 h 90170"/>
                  <a:gd name="T8" fmla="*/ 237208 w 90170"/>
                  <a:gd name="T9" fmla="*/ 103333 h 90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70"/>
                  <a:gd name="T16" fmla="*/ 0 h 90170"/>
                  <a:gd name="T17" fmla="*/ 90170 w 90170"/>
                  <a:gd name="T18" fmla="*/ 90170 h 90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23563" name="object 12"/>
              <p:cNvSpPr>
                <a:spLocks/>
              </p:cNvSpPr>
              <p:nvPr/>
            </p:nvSpPr>
            <p:spPr bwMode="auto">
              <a:xfrm>
                <a:off x="2739089" y="2712291"/>
                <a:ext cx="103714" cy="103714"/>
              </a:xfrm>
              <a:custGeom>
                <a:avLst/>
                <a:gdLst>
                  <a:gd name="T0" fmla="*/ 103333 w 90170"/>
                  <a:gd name="T1" fmla="*/ 103333 h 90170"/>
                  <a:gd name="T2" fmla="*/ 0 w 90170"/>
                  <a:gd name="T3" fmla="*/ 103333 h 90170"/>
                  <a:gd name="T4" fmla="*/ 0 w 90170"/>
                  <a:gd name="T5" fmla="*/ 0 h 90170"/>
                  <a:gd name="T6" fmla="*/ 103333 w 90170"/>
                  <a:gd name="T7" fmla="*/ 0 h 90170"/>
                  <a:gd name="T8" fmla="*/ 103333 w 90170"/>
                  <a:gd name="T9" fmla="*/ 103333 h 90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70"/>
                  <a:gd name="T16" fmla="*/ 0 h 90170"/>
                  <a:gd name="T17" fmla="*/ 90170 w 90170"/>
                  <a:gd name="T18" fmla="*/ 90170 h 90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</p:grpSp>
      </p:grp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31412" r="12506" b="7456"/>
          <a:stretch/>
        </p:blipFill>
        <p:spPr bwMode="auto">
          <a:xfrm>
            <a:off x="1088390" y="1738086"/>
            <a:ext cx="10421525" cy="477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Текст 2"/>
          <p:cNvSpPr>
            <a:spLocks/>
          </p:cNvSpPr>
          <p:nvPr/>
        </p:nvSpPr>
        <p:spPr bwMode="auto">
          <a:xfrm>
            <a:off x="353106" y="667204"/>
            <a:ext cx="11550650" cy="943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  <a:buFont typeface="Arial" charset="0"/>
              <a:buNone/>
            </a:pPr>
            <a:r>
              <a:rPr lang="ru-RU" sz="2800" dirty="0" smtClean="0">
                <a:solidFill>
                  <a:srgbClr val="334286"/>
                </a:solidFill>
              </a:rPr>
              <a:t>Федеральное статистическое наблюдение за затратами на производство и продажу продукции (товаров, работ, услуг)</a:t>
            </a:r>
            <a:endParaRPr lang="ru-RU" sz="2800" dirty="0">
              <a:solidFill>
                <a:srgbClr val="3342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94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7910</TotalTime>
  <Words>663</Words>
  <Application>Microsoft Office PowerPoint</Application>
  <PresentationFormat>Произвольный</PresentationFormat>
  <Paragraphs>82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Владинцева</dc:creator>
  <cp:lastModifiedBy>Федорова Екатерина Вячеславовна</cp:lastModifiedBy>
  <cp:revision>524</cp:revision>
  <dcterms:created xsi:type="dcterms:W3CDTF">2020-03-31T09:31:17Z</dcterms:created>
  <dcterms:modified xsi:type="dcterms:W3CDTF">2022-03-16T05:37:55Z</dcterms:modified>
</cp:coreProperties>
</file>