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436" r:id="rId3"/>
    <p:sldId id="439" r:id="rId4"/>
    <p:sldId id="441" r:id="rId5"/>
    <p:sldId id="465" r:id="rId6"/>
    <p:sldId id="463" r:id="rId7"/>
    <p:sldId id="444" r:id="rId8"/>
    <p:sldId id="466" r:id="rId9"/>
    <p:sldId id="455" r:id="rId10"/>
    <p:sldId id="447" r:id="rId11"/>
    <p:sldId id="460" r:id="rId12"/>
    <p:sldId id="467" r:id="rId13"/>
    <p:sldId id="462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2BA"/>
    <a:srgbClr val="99FFCC"/>
    <a:srgbClr val="FF9999"/>
    <a:srgbClr val="B2B2B2"/>
    <a:srgbClr val="FF6699"/>
    <a:srgbClr val="FF4F4F"/>
    <a:srgbClr val="334286"/>
    <a:srgbClr val="0066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6" autoAdjust="0"/>
    <p:restoredTop sz="85836" autoAdjust="0"/>
  </p:normalViewPr>
  <p:slideViewPr>
    <p:cSldViewPr snapToGrid="0" snapToObjects="1">
      <p:cViewPr varScale="1">
        <p:scale>
          <a:sx n="87" d="100"/>
          <a:sy n="87" d="100"/>
        </p:scale>
        <p:origin x="-84" y="-13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156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331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skovstat.gks.ru/stat_otche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 федерального статистического наблюдения № 1-СОНКО «Сведения о деятельности социально ориентированной некоммерческой организации» (далее – форма) предоставляют все юридические лица, являющиеся социально ориентированными некоммерческими организациями, созданные в формах некоммерческих организаций, предусмотренных Федеральным законом от 12 января 1996 г. № 7-ФЗ «О некоммерческих организациях» (за исключением государственных и муниципальных учреждений, государственных корпораций, государственных компаний, общественных объединений, являющихся политическими партиями, некоммерческих организаций, учредителями которых являются органы государственной власти и местного самоуправления), и осуществляющие деятельность, направленную на решение социальных проблем, развитие гражданского общества в Российской Федерации, а также виды деятельности, предусмотренные статьей 31.1 Федерального закона от 12 января 1996 г. № 7-ФЗ «О некоммерческих организациях».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Юридическое лицо заполняет форму и предоставляет ее в  территориальный орган Росстата по месту своего нахождения. 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статье 54 Гражданского кодекса Российской Федерации место нахождения юридического лица определяется местом  его государственной регистрации.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наличии у юридического лица обособленных подразделений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форма заполняется в целом по юридическому лицу  с учетом первичных статистических данных (далее – данные) обособленных подразделений (в том числе осуществляющих деятельность за пределами Российской Федерации).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Организации, в отношении которых в соответствии с Федеральным законом от 26 октября 2002 г. № 127-ФЗ «О несостоятельности (банкротстве)» (далее – Федеральный закон № 127-ФЗ) введены процедуры, применяемые в деле о банкротстве, предоставляют данные  по форме до завершения в соответствии со статьей 149 Федерального закона № 127-ФЗ конкурсного производства и внесения в единый государственный реестр юридических лиц (ЕГРЮЛ) записи о ликвидации должника.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реорганизации юридического лица в форме преобразования юридическое лицо, являющееся правопреемником, с момента своего создания должно предоставлять данные по форме (включая данные реорганизованного юридического лица) в срок, указанный на бланке формы за период с начала отчетного года, в котором произошла реорганизация.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юридического лица назначает должностных лиц, уполномоченных предоставлять данные от имени юридического лица.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адресной части указывается полное наименование отчитывающейся организации в соответствии с учредительными документами, зарегистрированными в установленном порядке, а затем в скобках – краткое наименование.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строке «Почтовый адрес» указывается наименование субъекта Российской Федерации, юридический адрес с почтовым индексом, указанный в ЕГРЮЛ; либо адрес, по которому юридическое лицо фактически осуществляет свою деятельность, если он не совпадает с юридическим адресом.</a:t>
            </a:r>
          </a:p>
          <a:p>
            <a:r>
              <a:rPr lang="ru-RU" dirty="0"/>
              <a:t>Форма заполняется в целых числах без запятой (кроме строк 110-116 – с одним знаком после запятой). Разделы 1,5,6 обязательны для заполнения, даже если организация не имела денежных поступлений и не вела деятельность.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62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отражаются виды деятельности, осуществляемые организацией в отчетном году, в соответствии с уставом.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отсутствии деятельности в отчетном году в разделе 1 организация отмечает виды деятельности, осуществляемые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периоде, предшествующем отчетному. Организация, зарегистрированная и не приступившая к деятельности в отчетном году, указывает вид деятельности, который она предусматривает осуществлять в соответствии с уставом.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Строка 32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отмечается, если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отметила одну из строк с 01 по 31 и оказывала социальные услуги в рамках одного или нескольких из отмеченных видов деятельности непосредственно гражданам Российской Федерации, а также иностранным гражданам и (или) лицам без гражданства, постоянно проживающим на территории Российской Федерации, беженцам.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42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Обращаем Ваше  внимание, как необходимо правильно заполнить Раздел 2.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29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Обращаем внимание, что по стр.69 отражается общая сумма всех поступлений. Некоторые организации забывают проставить общую сумму поступивших средств.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20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разделу 3:</a:t>
            </a:r>
          </a:p>
          <a:p>
            <a:r>
              <a:rPr lang="ru-RU" dirty="0"/>
              <a:t>Некоторые организации неполностью  заполняют строки раздела. </a:t>
            </a:r>
          </a:p>
          <a:p>
            <a:r>
              <a:rPr lang="ru-RU" dirty="0"/>
              <a:t>Например, поставлены только текущие расходы (стр. 81), без разбивки по остальным строкам (не выделена оплата труда (стр.82), налоги и иные обязательные платежи в бюджет( стр. 83) или поставлена стр. 84 предоставление благотворительной помощи, пожертвований, грантов некоммерческим организациям и физическим лицам, но не поставлена строка 85 (физическим лицам) и стр. 86 (в натуральной форме). </a:t>
            </a:r>
          </a:p>
          <a:p>
            <a:r>
              <a:rPr lang="ru-RU" dirty="0"/>
              <a:t>Если заполнена строка 82 (оплата труда), </a:t>
            </a:r>
          </a:p>
          <a:p>
            <a:r>
              <a:rPr lang="ru-RU" dirty="0"/>
              <a:t>то обязательно в разделе 6 сумма строк 120, 121, 122 должна быть больше 1 и стр. 87 (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текущие расходы на содержание и обслуживание организации (административные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общехозяйственные расходы) должна быть заполнена.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60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разделу 4:</a:t>
            </a:r>
          </a:p>
          <a:p>
            <a:r>
              <a:rPr lang="ru-RU" dirty="0"/>
              <a:t>Если организация ставит количество человек, которым оказаны социальные услуги, то в разделе 1 (</a:t>
            </a:r>
            <a:r>
              <a:rPr lang="ru-RU" b="0" dirty="0">
                <a:solidFill>
                  <a:srgbClr val="0062BA"/>
                </a:solidFill>
              </a:rPr>
              <a:t>Виды деятельности, осуществляемые организацией в соответствии с ее уставом) должна быть отмечена стр. 32 (оказание социальных услуг населению РФ в сферах деятельности, отмеченных в стр.01-31). Также организации частенько забывают расписать, в какой именно области были оказаны эти услуги (строки с 92-96).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86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если нет деятельности, нет поступлений, у организации есть волонтеры. Люди, которые работают на безвозмездной основе, бесплатно. Хотя бы один человек, на ком зарегистрирована организация.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строке 123 отражается средняя численность добровольцев (волонтеров)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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физических лиц, осуществляющих добровольческую (волонтерскую) деятельность в целях, указанных в пункте 1 статьи 2 Федерального закона от 11 августа 1995 г. № 135-ФЗ «О благотворительной деятельности и добровольчестве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волонтерстве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)», или в иных общественно-полезных целях, в форме безвозмездного труда, привлеченных организацией за отчетный год, в том числе среднее число добровольцев (волонтеров), принимавших участие в деятельности организации на постоянной основе в течение года, и добровольцев (волонтеров), привлеченных организацией в рамках подготовки и проведения отдельных мероприятий. Средняя численность добровольцев (волонтеров), которые участвовали в подготовке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проведении отдельных мероприятий организации, исчисляется путем суммирования календарных дней, в течение которых каждый доброволец (волонтер) участвовал в подготовке и проведении мероприятия организации, деления полученной суммы на число календарных дней года и последующего суммирования полученных таким образом по каждому добровольцу (волонтеру) значений. При этом учитываются как добровольцы (волонтеры), с которыми организация заключила гражданско-правовые договоры, предметом которых являются безвозмездное выполнение добровольцем (волонтером) работ и (или) оказание услуг в интересах организации, или в рамках ее благотворительной деятельности, так и добровольцы (волонтеры), отношения с которыми у организации не были оформлены в форме договора.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05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1 января 2022 года все юридические лица и индивидуальные предприниматели, а также субъекты малого предпринимательства обязаны предоставлять первичные статистические данные исключительно в электронной форме. Порядок предоставления данных в электронной форме определяется постановлением Правительства Российской Федерации от 18 августа 2008 г. № 620 «Об условиях предоставления в обязательном порядке статистических данных и административных данных субъектам официального статистического учета» с учетом изменений, принятых в 2021 году.</a:t>
            </a:r>
          </a:p>
          <a:p>
            <a:r>
              <a:rPr lang="ru-RU" dirty="0"/>
              <a:t>Статистическая отчетность подписывается электронной подписью, которую респондент может получить, обратившись в доверенный удостоверяющий центр.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Перечень форм, необходимых к предоставлению</a:t>
            </a:r>
            <a:r>
              <a:rPr lang="ru-RU" dirty="0" smtClean="0"/>
              <a:t>, бланки форм </a:t>
            </a:r>
            <a:r>
              <a:rPr lang="ru-RU" dirty="0"/>
              <a:t>и их XML-шаблоны размещены </a:t>
            </a:r>
            <a:r>
              <a:rPr lang="ru-RU" dirty="0" smtClean="0"/>
              <a:t>на сайте </a:t>
            </a:r>
            <a:r>
              <a:rPr lang="ru-RU" dirty="0" err="1" smtClean="0"/>
              <a:t>Псковстата</a:t>
            </a:r>
            <a:r>
              <a:rPr lang="ru-RU" dirty="0" smtClean="0"/>
              <a:t> </a:t>
            </a:r>
            <a:r>
              <a:rPr lang="en-US" sz="1200" dirty="0" smtClean="0">
                <a:solidFill>
                  <a:srgbClr val="003399"/>
                </a:solidFill>
              </a:rPr>
              <a:t>pskovstat.gks.ru</a:t>
            </a: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Представить отчетность возможно через </a:t>
            </a:r>
            <a:r>
              <a:rPr lang="ru-RU" dirty="0" err="1" smtClean="0"/>
              <a:t>спецоператора</a:t>
            </a:r>
            <a:r>
              <a:rPr lang="ru-RU" dirty="0" smtClean="0"/>
              <a:t> связи, </a:t>
            </a:r>
            <a:r>
              <a:rPr lang="ru-RU" sz="1200" dirty="0">
                <a:solidFill>
                  <a:srgbClr val="003399"/>
                </a:solidFill>
              </a:rPr>
              <a:t>через систему </a:t>
            </a:r>
            <a:r>
              <a:rPr lang="en-US" sz="1200" dirty="0">
                <a:solidFill>
                  <a:srgbClr val="003399"/>
                </a:solidFill>
              </a:rPr>
              <a:t>Web-</a:t>
            </a:r>
            <a:r>
              <a:rPr lang="ru-RU" sz="1200" dirty="0">
                <a:solidFill>
                  <a:srgbClr val="003399"/>
                </a:solidFill>
              </a:rPr>
              <a:t>сбора </a:t>
            </a:r>
            <a:r>
              <a:rPr lang="ru-RU" sz="1200" dirty="0" smtClean="0">
                <a:solidFill>
                  <a:srgbClr val="003399"/>
                </a:solidFill>
              </a:rPr>
              <a:t>Росстата </a:t>
            </a:r>
            <a:r>
              <a:rPr lang="ru-RU" sz="1200" dirty="0">
                <a:solidFill>
                  <a:srgbClr val="003399"/>
                </a:solidFill>
              </a:rPr>
              <a:t>(предварительно необходимо зарегистрироваться) и через  </a:t>
            </a:r>
            <a:r>
              <a:rPr lang="ru-RU" sz="1200" dirty="0" smtClean="0">
                <a:solidFill>
                  <a:srgbClr val="003399"/>
                </a:solidFill>
              </a:rPr>
              <a:t>организации, оказывающие бухгалтерские услуги (в том числе</a:t>
            </a:r>
            <a:r>
              <a:rPr lang="ru-RU" sz="1200" baseline="0" dirty="0" smtClean="0">
                <a:solidFill>
                  <a:srgbClr val="003399"/>
                </a:solidFill>
              </a:rPr>
              <a:t> </a:t>
            </a:r>
            <a:r>
              <a:rPr lang="ru-RU" sz="1200" dirty="0" smtClean="0">
                <a:solidFill>
                  <a:srgbClr val="003399"/>
                </a:solidFill>
              </a:rPr>
              <a:t>предоставляющие бухгалтерскую отчетность </a:t>
            </a:r>
            <a:r>
              <a:rPr lang="ru-RU" sz="1200" dirty="0">
                <a:solidFill>
                  <a:srgbClr val="003399"/>
                </a:solidFill>
              </a:rPr>
              <a:t>в налоговую  </a:t>
            </a:r>
            <a:r>
              <a:rPr lang="ru-RU" sz="1200" dirty="0" smtClean="0">
                <a:solidFill>
                  <a:srgbClr val="003399"/>
                </a:solidFill>
              </a:rPr>
              <a:t>инспекцию).</a:t>
            </a:r>
            <a:endParaRPr lang="ru-RU" sz="1200" dirty="0">
              <a:solidFill>
                <a:srgbClr val="003399"/>
              </a:solidFill>
            </a:endParaRPr>
          </a:p>
          <a:p>
            <a:r>
              <a:rPr lang="ru-RU" dirty="0"/>
              <a:t>Более подробная информация о предоставлении статистической отчетности в электронном виде размещена на сайте </a:t>
            </a:r>
            <a:r>
              <a:rPr lang="ru-RU" dirty="0" err="1"/>
              <a:t>Псковстата</a:t>
            </a:r>
            <a:r>
              <a:rPr lang="ru-RU" dirty="0"/>
              <a:t> https://pskovstat.gks.ru в разделе </a:t>
            </a:r>
            <a:r>
              <a:rPr lang="ru-RU" dirty="0">
                <a:hlinkClick r:id="rId3"/>
              </a:rPr>
              <a:t>Респондентам / Статистическая отчетность в электронном виде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За разъяснениями Вы можете обратиться в отдел информационных ресурсов и технологий </a:t>
            </a:r>
            <a:r>
              <a:rPr lang="ru-RU" sz="1200" dirty="0" err="1"/>
              <a:t>Псковстата</a:t>
            </a:r>
            <a:r>
              <a:rPr lang="ru-RU" sz="1200" dirty="0"/>
              <a:t> по телефону: </a:t>
            </a:r>
            <a:r>
              <a:rPr lang="ru-RU" sz="1200" b="1" dirty="0"/>
              <a:t>(8112) 79-09-77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95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63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P60_KelchevskayaGR\AppData\Local\Microsoft\Windows\Temporary Internet Files\Content.Word\20200922_083731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99" y="2"/>
            <a:ext cx="8635401" cy="34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41" l="0" r="100000">
                        <a14:foregroundMark x1="53501" y1="75677" x2="53501" y2="75677"/>
                        <a14:foregroundMark x1="50180" y1="71731" x2="79232" y2="96349"/>
                        <a14:foregroundMark x1="37375" y1="70318" x2="49220" y2="99293"/>
                        <a14:foregroundMark x1="99600" y1="70318" x2="99800" y2="99706"/>
                        <a14:foregroundMark x1="42337" y1="71201" x2="57223" y2="99941"/>
                        <a14:foregroundMark x1="78351" y1="78269" x2="78351" y2="78269"/>
                        <a14:foregroundMark x1="70668" y1="72733" x2="85074" y2="97644"/>
                        <a14:backgroundMark x1="50260" y1="1355" x2="61865" y2="39105"/>
                        <a14:backgroundMark x1="38055" y1="5241" x2="53942" y2="36396"/>
                        <a14:backgroundMark x1="84714" y1="6243" x2="82633" y2="37456"/>
                        <a14:backgroundMark x1="92397" y1="29388" x2="96198" y2="44994"/>
                        <a14:backgroundMark x1="91757" y1="35925" x2="93077" y2="45936"/>
                        <a14:backgroundMark x1="77751" y1="9600" x2="71108" y2="37986"/>
                        <a14:backgroundMark x1="47659" y1="45760" x2="47219" y2="47585"/>
                        <a14:backgroundMark x1="36935" y1="70789" x2="38255" y2="74382"/>
                        <a14:backgroundMark x1="37455" y1="70789" x2="48980" y2="99588"/>
                        <a14:backgroundMark x1="89156" y1="35159" x2="91517" y2="47821"/>
                        <a14:backgroundMark x1="37295" y1="70554" x2="37455" y2="71201"/>
                        <a14:backgroundMark x1="36575" y1="71084" x2="37535" y2="70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2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68929" y="1187274"/>
            <a:ext cx="693168" cy="8129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671146" y="1998275"/>
            <a:ext cx="451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8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527409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2254470" y="2418202"/>
            <a:ext cx="368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</a:t>
            </a:r>
            <a:b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 ГОСУДАРСТВЕННОЙ СТАТИСТИКИ</a:t>
            </a:r>
            <a:b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 userDrawn="1"/>
        </p:nvSpPr>
        <p:spPr>
          <a:xfrm>
            <a:off x="7019859" y="1701621"/>
            <a:ext cx="4055327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 userDrawn="1"/>
        </p:nvSpPr>
        <p:spPr>
          <a:xfrm>
            <a:off x="2057953" y="1701621"/>
            <a:ext cx="4055327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 userDrawn="1"/>
        </p:nvSpPr>
        <p:spPr>
          <a:xfrm>
            <a:off x="1893329" y="2109456"/>
            <a:ext cx="438457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8740" y="3031459"/>
            <a:ext cx="3368418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57953" y="2245213"/>
            <a:ext cx="3898818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 userDrawn="1"/>
        </p:nvSpPr>
        <p:spPr>
          <a:xfrm>
            <a:off x="6855236" y="2044839"/>
            <a:ext cx="438457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80647" y="2966842"/>
            <a:ext cx="3368418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9860" y="2180596"/>
            <a:ext cx="3898818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58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08825" y="3310288"/>
            <a:ext cx="229663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56189" y="2446093"/>
            <a:ext cx="2412405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 userDrawn="1"/>
        </p:nvSpPr>
        <p:spPr>
          <a:xfrm>
            <a:off x="3508866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 userDrawn="1"/>
        </p:nvSpPr>
        <p:spPr>
          <a:xfrm>
            <a:off x="3366738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 userDrawn="1"/>
        </p:nvSpPr>
        <p:spPr>
          <a:xfrm>
            <a:off x="6444725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 userDrawn="1"/>
        </p:nvSpPr>
        <p:spPr>
          <a:xfrm>
            <a:off x="6330449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 userDrawn="1"/>
        </p:nvSpPr>
        <p:spPr>
          <a:xfrm>
            <a:off x="9421841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 userDrawn="1"/>
        </p:nvSpPr>
        <p:spPr>
          <a:xfrm>
            <a:off x="9307566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 userDrawn="1"/>
        </p:nvSpPr>
        <p:spPr>
          <a:xfrm>
            <a:off x="503396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 userDrawn="1"/>
        </p:nvSpPr>
        <p:spPr>
          <a:xfrm>
            <a:off x="373247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51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9140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4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2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4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4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2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4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4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4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41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7" y="1155504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26528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5987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9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2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9" y="1289168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5987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70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4" y="1289168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2" y="1289167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7564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7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9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70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" y="3362956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70" y="3362956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125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3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7" y="1308389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7" y="105220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9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4694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baseline="0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baseline="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2" y="1705729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2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2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4411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</a:t>
            </a: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4848449" y="255182"/>
            <a:ext cx="714118" cy="6305107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760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1" y="1894304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9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81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3" y="539929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6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2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4" y="1777705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7" y="4146623"/>
            <a:ext cx="6096001" cy="7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3" y="9024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2" y="5855919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9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2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4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6" y="5019115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31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2" y="3031459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9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2" y="3031459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9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9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 userDrawn="1"/>
        </p:nvSpPr>
        <p:spPr>
          <a:xfrm>
            <a:off x="2057952" y="1701621"/>
            <a:ext cx="3772832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 userDrawn="1"/>
        </p:nvSpPr>
        <p:spPr>
          <a:xfrm>
            <a:off x="1967619" y="2109456"/>
            <a:ext cx="3994188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8742" y="3031459"/>
            <a:ext cx="313377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57953" y="2245213"/>
            <a:ext cx="3627225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 userDrawn="1"/>
        </p:nvSpPr>
        <p:spPr>
          <a:xfrm>
            <a:off x="6651255" y="1714967"/>
            <a:ext cx="3772832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 userDrawn="1"/>
        </p:nvSpPr>
        <p:spPr>
          <a:xfrm>
            <a:off x="6560922" y="2122802"/>
            <a:ext cx="3994188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2045" y="3044805"/>
            <a:ext cx="313377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1256" y="2258559"/>
            <a:ext cx="3627225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0449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71" r:id="rId4"/>
    <p:sldLayoutId id="2147483657" r:id="rId5"/>
    <p:sldLayoutId id="2147483660" r:id="rId6"/>
    <p:sldLayoutId id="2147483661" r:id="rId7"/>
    <p:sldLayoutId id="2147483665" r:id="rId8"/>
    <p:sldLayoutId id="2147483672" r:id="rId9"/>
    <p:sldLayoutId id="2147483673" r:id="rId10"/>
    <p:sldLayoutId id="2147483670" r:id="rId11"/>
    <p:sldLayoutId id="2147483667" r:id="rId12"/>
    <p:sldLayoutId id="2147483662" r:id="rId13"/>
    <p:sldLayoutId id="2147483649" r:id="rId14"/>
    <p:sldLayoutId id="2147483656" r:id="rId15"/>
    <p:sldLayoutId id="2147483653" r:id="rId16"/>
    <p:sldLayoutId id="2147483654" r:id="rId17"/>
    <p:sldLayoutId id="2147483655" r:id="rId18"/>
    <p:sldLayoutId id="2147483668" r:id="rId19"/>
    <p:sldLayoutId id="2147483669" r:id="rId20"/>
    <p:sldLayoutId id="2147483650" r:id="rId21"/>
    <p:sldLayoutId id="214748365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4048" y="3642151"/>
            <a:ext cx="7478139" cy="15696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spc="50" dirty="0">
                <a:ln w="11430"/>
              </a:rPr>
              <a:t>ПРЕДОСТАВЛЕНИЕ СВЕДЕНИЙ О ДЕЯТЕЛЬНОСТИ  СОЦИАЛЬНО ОРИЕНТИРОВАННОЙ НЕКОММЕРЧЕСКОЙ ОРГАНИЗАЦИИ </a:t>
            </a:r>
            <a:r>
              <a:rPr lang="ru-RU" sz="2400" spc="50">
                <a:ln w="11430"/>
              </a:rPr>
              <a:t>ЗА 2021 </a:t>
            </a:r>
            <a:r>
              <a:rPr lang="ru-RU" sz="2400" spc="50" dirty="0">
                <a:ln w="11430"/>
              </a:rPr>
              <a:t>ГОД</a:t>
            </a:r>
            <a:endParaRPr lang="ru-RU" sz="2400" i="1" spc="50" dirty="0">
              <a:ln w="1143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4048" y="5420897"/>
            <a:ext cx="7478138" cy="400622"/>
          </a:xfrm>
          <a:solidFill>
            <a:schemeClr val="bg1"/>
          </a:solidFill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/>
              <a:t>март </a:t>
            </a:r>
            <a:r>
              <a:rPr lang="ru-RU" dirty="0"/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08859E4-DEC7-45F3-A770-B65E76879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B4F025-DC0A-48FE-AB2F-19B473E99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40"/>
            <a:ext cx="8541060" cy="429124"/>
          </a:xfrm>
        </p:spPr>
        <p:txBody>
          <a:bodyPr/>
          <a:lstStyle/>
          <a:p>
            <a:r>
              <a:rPr lang="ru-RU" sz="2000" b="1" dirty="0"/>
              <a:t>5.4 РАЗДЕЛ 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E30739-23FE-467C-ACFE-95554627C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32" t="63171" r="26747" b="11068"/>
          <a:stretch/>
        </p:blipFill>
        <p:spPr>
          <a:xfrm>
            <a:off x="322972" y="1021801"/>
            <a:ext cx="7128769" cy="36576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06DD9B2E-F566-4464-814E-A0B4C6BA39D5}"/>
              </a:ext>
            </a:extLst>
          </p:cNvPr>
          <p:cNvSpPr/>
          <p:nvPr/>
        </p:nvSpPr>
        <p:spPr>
          <a:xfrm>
            <a:off x="7670307" y="1473428"/>
            <a:ext cx="4166587" cy="455209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2BA"/>
                </a:solidFill>
              </a:rPr>
              <a:t>КОНТРОЛИ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8345B47A-B78C-48E9-9E99-B2B12AC23289}"/>
              </a:ext>
            </a:extLst>
          </p:cNvPr>
          <p:cNvSpPr/>
          <p:nvPr/>
        </p:nvSpPr>
        <p:spPr>
          <a:xfrm>
            <a:off x="7670307" y="2142502"/>
            <a:ext cx="4166587" cy="1648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62BA"/>
                </a:solidFill>
              </a:rPr>
              <a:t>Если стр. 91 гр. 3&gt;=1, то стр. 32 должна быть обведена</a:t>
            </a:r>
          </a:p>
          <a:p>
            <a:pPr algn="ctr"/>
            <a:endParaRPr lang="ru-RU" sz="1400" dirty="0">
              <a:solidFill>
                <a:srgbClr val="0062BA"/>
              </a:solidFill>
            </a:endParaRP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стр. 91 гр. 3, 4</a:t>
            </a:r>
            <a:r>
              <a:rPr lang="ru-RU" sz="1400" dirty="0">
                <a:solidFill>
                  <a:srgbClr val="0062BA"/>
                </a:solidFill>
              </a:rPr>
              <a:t>=сумма стр. с 92 по 96 гр. 3, 4</a:t>
            </a:r>
          </a:p>
          <a:p>
            <a:pPr algn="ctr"/>
            <a:endParaRPr lang="ru-RU" sz="1300" dirty="0">
              <a:solidFill>
                <a:srgbClr val="0062BA"/>
              </a:solidFill>
              <a:latin typeface="+mj-lt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D5403D0-E7DF-4F09-95D6-814E2A6DF278}"/>
              </a:ext>
            </a:extLst>
          </p:cNvPr>
          <p:cNvSpPr/>
          <p:nvPr/>
        </p:nvSpPr>
        <p:spPr>
          <a:xfrm>
            <a:off x="5327242" y="2072670"/>
            <a:ext cx="203546" cy="23841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FF4B76A-5523-4E6A-B4D3-CB6845DB008C}"/>
              </a:ext>
            </a:extLst>
          </p:cNvPr>
          <p:cNvSpPr/>
          <p:nvPr/>
        </p:nvSpPr>
        <p:spPr>
          <a:xfrm>
            <a:off x="5327242" y="3349858"/>
            <a:ext cx="248575" cy="229167"/>
          </a:xfrm>
          <a:prstGeom prst="ellipse">
            <a:avLst/>
          </a:prstGeom>
          <a:noFill/>
          <a:ln w="2222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5E1F06D-9F91-413C-A1F0-E9076D736F57}"/>
              </a:ext>
            </a:extLst>
          </p:cNvPr>
          <p:cNvSpPr/>
          <p:nvPr/>
        </p:nvSpPr>
        <p:spPr>
          <a:xfrm>
            <a:off x="5304727" y="2482845"/>
            <a:ext cx="248575" cy="229167"/>
          </a:xfrm>
          <a:prstGeom prst="ellipse">
            <a:avLst/>
          </a:prstGeom>
          <a:noFill/>
          <a:ln w="2222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xmlns="" id="{D314809E-1D0B-4C62-A360-EBED9EB4269D}"/>
              </a:ext>
            </a:extLst>
          </p:cNvPr>
          <p:cNvSpPr/>
          <p:nvPr/>
        </p:nvSpPr>
        <p:spPr>
          <a:xfrm rot="13477027">
            <a:off x="6057083" y="1914201"/>
            <a:ext cx="145029" cy="367947"/>
          </a:xfrm>
          <a:prstGeom prst="halfFrame">
            <a:avLst>
              <a:gd name="adj1" fmla="val 39079"/>
              <a:gd name="adj2" fmla="val 279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9DFCBE-8C3F-428B-BBC6-23267D979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21" t="61591" r="25601" b="16893"/>
          <a:stretch/>
        </p:blipFill>
        <p:spPr>
          <a:xfrm>
            <a:off x="3712606" y="4530049"/>
            <a:ext cx="7910004" cy="2074991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FB823DE0-4540-471B-A198-3025CFED6BA8}"/>
              </a:ext>
            </a:extLst>
          </p:cNvPr>
          <p:cNvSpPr/>
          <p:nvPr/>
        </p:nvSpPr>
        <p:spPr>
          <a:xfrm>
            <a:off x="10957165" y="6347999"/>
            <a:ext cx="203546" cy="23841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E4EAD998-9135-4760-A05B-9D01D4617487}"/>
              </a:ext>
            </a:extLst>
          </p:cNvPr>
          <p:cNvCxnSpPr/>
          <p:nvPr/>
        </p:nvCxnSpPr>
        <p:spPr>
          <a:xfrm>
            <a:off x="6129597" y="2280062"/>
            <a:ext cx="4827568" cy="40756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675B1C1D-E538-414D-95FC-5C4C1600CC3F}"/>
              </a:ext>
            </a:extLst>
          </p:cNvPr>
          <p:cNvSpPr/>
          <p:nvPr/>
        </p:nvSpPr>
        <p:spPr>
          <a:xfrm>
            <a:off x="9265311" y="4266781"/>
            <a:ext cx="2245634" cy="219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Раздел 1</a:t>
            </a:r>
          </a:p>
        </p:txBody>
      </p:sp>
    </p:spTree>
    <p:extLst>
      <p:ext uri="{BB962C8B-B14F-4D97-AF65-F5344CB8AC3E}">
        <p14:creationId xmlns:p14="http://schemas.microsoft.com/office/powerpoint/2010/main" val="228607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9D0532-C335-4380-9433-C56E0B853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7FEF27-62A3-4318-B24C-1162125509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39"/>
            <a:ext cx="11461813" cy="546937"/>
          </a:xfrm>
        </p:spPr>
        <p:txBody>
          <a:bodyPr/>
          <a:lstStyle/>
          <a:p>
            <a:r>
              <a:rPr lang="ru-RU" sz="2000" b="1" dirty="0"/>
              <a:t>5.5 РАЗДЕЛ 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260F79-B560-4A18-BF01-276805DDF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41553" r="23632" b="40164"/>
          <a:stretch/>
        </p:blipFill>
        <p:spPr>
          <a:xfrm>
            <a:off x="678772" y="1097928"/>
            <a:ext cx="7217544" cy="326698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C2F61AA-2DB4-462C-BAEB-2DA6C0D4FE66}"/>
              </a:ext>
            </a:extLst>
          </p:cNvPr>
          <p:cNvSpPr/>
          <p:nvPr/>
        </p:nvSpPr>
        <p:spPr>
          <a:xfrm>
            <a:off x="5971712" y="3604796"/>
            <a:ext cx="248575" cy="229167"/>
          </a:xfrm>
          <a:prstGeom prst="ellipse">
            <a:avLst/>
          </a:prstGeom>
          <a:noFill/>
          <a:ln w="2222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26E863E2-BEE0-46D2-84FE-E5DCAF0479E8}"/>
              </a:ext>
            </a:extLst>
          </p:cNvPr>
          <p:cNvSpPr txBox="1">
            <a:spLocks/>
          </p:cNvSpPr>
          <p:nvPr/>
        </p:nvSpPr>
        <p:spPr>
          <a:xfrm>
            <a:off x="489380" y="4790023"/>
            <a:ext cx="11461813" cy="73188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Стр. 123 сотрудники организации, которые оказывают услуги бесплатно. Например, лицо, на которое зарегистрирована организация, руководитель организации и т.д.</a:t>
            </a:r>
          </a:p>
        </p:txBody>
      </p:sp>
    </p:spTree>
    <p:extLst>
      <p:ext uri="{BB962C8B-B14F-4D97-AF65-F5344CB8AC3E}">
        <p14:creationId xmlns:p14="http://schemas.microsoft.com/office/powerpoint/2010/main" val="362082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A3E9904-28F8-46A3-87A6-BC47AC687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D14760-7994-429A-9643-C39EB4E9C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754" y="536140"/>
            <a:ext cx="10458636" cy="564692"/>
          </a:xfrm>
        </p:spPr>
        <p:txBody>
          <a:bodyPr/>
          <a:lstStyle/>
          <a:p>
            <a:r>
              <a:rPr lang="ru-RU" b="1" dirty="0"/>
              <a:t>6. ПРЕДОСТАВЛЕНИЕ ФОРМЫ В ЭЛЕКТРОННОМ ВИДЕ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1A32B9A-4A96-4BD4-AB45-38DE8EDAC75C}"/>
              </a:ext>
            </a:extLst>
          </p:cNvPr>
          <p:cNvSpPr/>
          <p:nvPr/>
        </p:nvSpPr>
        <p:spPr>
          <a:xfrm>
            <a:off x="5562132" y="2077686"/>
            <a:ext cx="3051622" cy="506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</a:rPr>
              <a:t>Сайт </a:t>
            </a:r>
            <a:r>
              <a:rPr lang="ru-RU" sz="1400" b="1" dirty="0" err="1" smtClean="0">
                <a:solidFill>
                  <a:srgbClr val="003399"/>
                </a:solidFill>
              </a:rPr>
              <a:t>Псковстата</a:t>
            </a:r>
            <a:endParaRPr lang="ru-RU" sz="1400" b="1" dirty="0" smtClean="0">
              <a:solidFill>
                <a:srgbClr val="003399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3399"/>
                </a:solidFill>
              </a:rPr>
              <a:t>pskovstat.gks.ru</a:t>
            </a:r>
            <a:endParaRPr lang="ru-RU" sz="1400" b="1" dirty="0">
              <a:solidFill>
                <a:srgbClr val="003399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FBE4FD59-4809-4814-AFAD-A155E40D35B2}"/>
              </a:ext>
            </a:extLst>
          </p:cNvPr>
          <p:cNvSpPr/>
          <p:nvPr/>
        </p:nvSpPr>
        <p:spPr>
          <a:xfrm>
            <a:off x="704558" y="4432989"/>
            <a:ext cx="2840855" cy="5335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003399"/>
                </a:solidFill>
              </a:rPr>
              <a:t>спецоператоры</a:t>
            </a:r>
            <a:r>
              <a:rPr lang="ru-RU" sz="1400" b="1" dirty="0" smtClean="0">
                <a:solidFill>
                  <a:srgbClr val="003399"/>
                </a:solidFill>
              </a:rPr>
              <a:t> связи</a:t>
            </a:r>
            <a:endParaRPr lang="ru-RU" sz="1400" b="1" dirty="0">
              <a:solidFill>
                <a:srgbClr val="003399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F262B856-3D7E-4AAB-93C0-0D4CDBEF767E}"/>
              </a:ext>
            </a:extLst>
          </p:cNvPr>
          <p:cNvSpPr/>
          <p:nvPr/>
        </p:nvSpPr>
        <p:spPr>
          <a:xfrm>
            <a:off x="3826069" y="4432989"/>
            <a:ext cx="4708329" cy="5335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</a:rPr>
              <a:t>система </a:t>
            </a:r>
            <a:r>
              <a:rPr lang="en-US" sz="1400" b="1" dirty="0">
                <a:solidFill>
                  <a:srgbClr val="003399"/>
                </a:solidFill>
              </a:rPr>
              <a:t>Web-</a:t>
            </a:r>
            <a:r>
              <a:rPr lang="ru-RU" sz="1400" b="1" dirty="0" smtClean="0">
                <a:solidFill>
                  <a:srgbClr val="003399"/>
                </a:solidFill>
              </a:rPr>
              <a:t>сбора Росстата</a:t>
            </a:r>
            <a:endParaRPr lang="ru-RU" sz="1400" b="1" dirty="0">
              <a:solidFill>
                <a:srgbClr val="003399"/>
              </a:solidFill>
            </a:endParaRPr>
          </a:p>
          <a:p>
            <a:pPr algn="ctr"/>
            <a:r>
              <a:rPr lang="ru-RU" sz="1400" dirty="0">
                <a:solidFill>
                  <a:srgbClr val="003399"/>
                </a:solidFill>
              </a:rPr>
              <a:t> (предварительно необходимо зарегистрироваться)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C93B7F57-2588-48B4-BE88-E7AE5E3CE2E0}"/>
              </a:ext>
            </a:extLst>
          </p:cNvPr>
          <p:cNvSpPr/>
          <p:nvPr/>
        </p:nvSpPr>
        <p:spPr>
          <a:xfrm>
            <a:off x="8773885" y="4432989"/>
            <a:ext cx="3102428" cy="5335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организации, оказывающие бухгалтерские услуги.</a:t>
            </a:r>
            <a:endParaRPr lang="ru-RU" sz="1400" b="1" dirty="0">
              <a:solidFill>
                <a:srgbClr val="003399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770E488-6622-4242-A92A-F5FF973D8908}"/>
              </a:ext>
            </a:extLst>
          </p:cNvPr>
          <p:cNvCxnSpPr>
            <a:cxnSpLocks/>
          </p:cNvCxnSpPr>
          <p:nvPr/>
        </p:nvCxnSpPr>
        <p:spPr>
          <a:xfrm flipH="1">
            <a:off x="3407228" y="3852778"/>
            <a:ext cx="1720256" cy="451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A468AF7-BB43-41ED-BC1F-206A67207328}"/>
              </a:ext>
            </a:extLst>
          </p:cNvPr>
          <p:cNvCxnSpPr/>
          <p:nvPr/>
        </p:nvCxnSpPr>
        <p:spPr>
          <a:xfrm>
            <a:off x="7201797" y="3910596"/>
            <a:ext cx="1689534" cy="377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B21FEE49-943B-4DD4-9FA1-EEC9D82A53E8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6010165" y="3975281"/>
            <a:ext cx="0" cy="46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8E10BA94-B182-4185-B289-BD993D3A1D69}"/>
              </a:ext>
            </a:extLst>
          </p:cNvPr>
          <p:cNvSpPr/>
          <p:nvPr/>
        </p:nvSpPr>
        <p:spPr>
          <a:xfrm>
            <a:off x="4803449" y="5061425"/>
            <a:ext cx="930469" cy="514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3399"/>
                </a:solidFill>
              </a:rPr>
              <a:t>OFF-line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02A23B65-0D0B-4740-8578-8FD90009FF09}"/>
              </a:ext>
            </a:extLst>
          </p:cNvPr>
          <p:cNvSpPr/>
          <p:nvPr/>
        </p:nvSpPr>
        <p:spPr>
          <a:xfrm>
            <a:off x="3804567" y="5061425"/>
            <a:ext cx="904570" cy="514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3399"/>
                </a:solidFill>
              </a:rPr>
              <a:t>ON-line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1B48D6DD-F9F5-4789-B03D-7E16DE39CD83}"/>
              </a:ext>
            </a:extLst>
          </p:cNvPr>
          <p:cNvSpPr/>
          <p:nvPr/>
        </p:nvSpPr>
        <p:spPr>
          <a:xfrm>
            <a:off x="5809197" y="5061426"/>
            <a:ext cx="2725201" cy="5147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</a:rPr>
              <a:t>электронная </a:t>
            </a:r>
            <a:r>
              <a:rPr lang="ru-RU" sz="1400" dirty="0" smtClean="0">
                <a:solidFill>
                  <a:srgbClr val="003399"/>
                </a:solidFill>
              </a:rPr>
              <a:t>почта</a:t>
            </a:r>
          </a:p>
          <a:p>
            <a:pPr algn="ctr"/>
            <a:r>
              <a:rPr lang="en-US" sz="1400" dirty="0">
                <a:solidFill>
                  <a:srgbClr val="003399"/>
                </a:solidFill>
              </a:rPr>
              <a:t>websbor-report@gks.ru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764" y="1088381"/>
            <a:ext cx="11079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Постановление Правительства Российской Федерации от 18 августа 2008 г. № 620 «Об условиях предоставления в обязательном порядке статистических данных и административных данных субъектам официального статистического учета» с изменениями, принятыми в 2021 году.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4234" y="2150064"/>
            <a:ext cx="1541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>
                <a:solidFill>
                  <a:prstClr val="black"/>
                </a:solidFill>
              </a:rPr>
              <a:t>Бланки форм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4234" y="1820137"/>
            <a:ext cx="1541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>
                <a:solidFill>
                  <a:prstClr val="black"/>
                </a:solidFill>
              </a:rPr>
              <a:t>Перечень форм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14234" y="2479990"/>
            <a:ext cx="1541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dirty="0" smtClean="0">
                <a:solidFill>
                  <a:prstClr val="black"/>
                </a:solidFill>
              </a:rPr>
              <a:t>XML-</a:t>
            </a:r>
            <a:r>
              <a:rPr lang="ru-RU" sz="1400" dirty="0" smtClean="0">
                <a:solidFill>
                  <a:prstClr val="black"/>
                </a:solidFill>
              </a:rPr>
              <a:t>шаблоны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061855" y="1910455"/>
            <a:ext cx="174170" cy="840490"/>
          </a:xfrm>
          <a:prstGeom prst="rightBrace">
            <a:avLst>
              <a:gd name="adj1" fmla="val 20667"/>
              <a:gd name="adj2" fmla="val 5225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9">
            <a:extLst>
              <a:ext uri="{FF2B5EF4-FFF2-40B4-BE49-F238E27FC236}">
                <a16:creationId xmlns:a16="http://schemas.microsoft.com/office/drawing/2014/main" xmlns="" id="{B1A32B9A-4A96-4BD4-AB45-38DE8EDAC75C}"/>
              </a:ext>
            </a:extLst>
          </p:cNvPr>
          <p:cNvSpPr/>
          <p:nvPr/>
        </p:nvSpPr>
        <p:spPr>
          <a:xfrm>
            <a:off x="4484354" y="3469254"/>
            <a:ext cx="3051622" cy="506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</a:rPr>
              <a:t>Способы предоставления отчетности</a:t>
            </a:r>
            <a:endParaRPr lang="ru-RU" sz="1400" b="1" dirty="0">
              <a:solidFill>
                <a:srgbClr val="0033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754" y="5894534"/>
            <a:ext cx="11079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Вся подробная информация на сайте </a:t>
            </a:r>
            <a:r>
              <a:rPr lang="ru-RU" sz="1400" dirty="0" err="1">
                <a:solidFill>
                  <a:prstClr val="black"/>
                </a:solidFill>
              </a:rPr>
              <a:t>Псковстата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разделе </a:t>
            </a:r>
            <a:r>
              <a:rPr lang="ru-RU" sz="1400" b="1" dirty="0">
                <a:solidFill>
                  <a:prstClr val="black"/>
                </a:solidFill>
              </a:rPr>
              <a:t>Респондентам / Статистическая отчетность в электронном виде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 </a:t>
            </a:r>
            <a:r>
              <a:rPr lang="ru-RU" sz="1400" dirty="0" smtClean="0">
                <a:solidFill>
                  <a:prstClr val="black"/>
                </a:solidFill>
              </a:rPr>
              <a:t>консультацией </a:t>
            </a:r>
            <a:r>
              <a:rPr lang="ru-RU" sz="1400" dirty="0">
                <a:solidFill>
                  <a:prstClr val="black"/>
                </a:solidFill>
              </a:rPr>
              <a:t>Вы можете обратиться в отдел информационных ресурсов и технологий </a:t>
            </a:r>
            <a:r>
              <a:rPr lang="ru-RU" sz="1400" dirty="0" err="1">
                <a:solidFill>
                  <a:prstClr val="black"/>
                </a:solidFill>
              </a:rPr>
              <a:t>Псковстата</a:t>
            </a:r>
            <a:r>
              <a:rPr lang="ru-RU" sz="1400" dirty="0">
                <a:solidFill>
                  <a:prstClr val="black"/>
                </a:solidFill>
              </a:rPr>
              <a:t> по телефону: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(8112) 79-09-77</a:t>
            </a:r>
          </a:p>
        </p:txBody>
      </p:sp>
    </p:spTree>
    <p:extLst>
      <p:ext uri="{BB962C8B-B14F-4D97-AF65-F5344CB8AC3E}">
        <p14:creationId xmlns:p14="http://schemas.microsoft.com/office/powerpoint/2010/main" val="8465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C47D19-9B9F-44D3-BE90-C9D22348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BF25E9-C4C0-4A6C-8E77-C54E50653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40"/>
            <a:ext cx="11346403" cy="564692"/>
          </a:xfrm>
        </p:spPr>
        <p:txBody>
          <a:bodyPr/>
          <a:lstStyle/>
          <a:p>
            <a:r>
              <a:rPr lang="ru-RU" b="1" dirty="0"/>
              <a:t>7. КОНТАКТЫ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A4C7468-86DA-4229-A67E-419238759438}"/>
              </a:ext>
            </a:extLst>
          </p:cNvPr>
          <p:cNvSpPr/>
          <p:nvPr/>
        </p:nvSpPr>
        <p:spPr>
          <a:xfrm>
            <a:off x="2334456" y="1518081"/>
            <a:ext cx="7261934" cy="2681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</a:rPr>
              <a:t>Исполнитель по форме:</a:t>
            </a:r>
          </a:p>
          <a:p>
            <a:pPr algn="ctr"/>
            <a:r>
              <a:rPr lang="ru-RU" dirty="0">
                <a:solidFill>
                  <a:srgbClr val="003399"/>
                </a:solidFill>
              </a:rPr>
              <a:t>заместитель начальника отдела статистики цен и финансов</a:t>
            </a:r>
          </a:p>
          <a:p>
            <a:pPr algn="ctr"/>
            <a:r>
              <a:rPr lang="ru-RU" dirty="0">
                <a:solidFill>
                  <a:srgbClr val="003399"/>
                </a:solidFill>
              </a:rPr>
              <a:t>Бахманова Татьяна Владимировна</a:t>
            </a:r>
          </a:p>
          <a:p>
            <a:pPr algn="ctr"/>
            <a:r>
              <a:rPr lang="ru-RU" dirty="0">
                <a:solidFill>
                  <a:srgbClr val="003399"/>
                </a:solidFill>
              </a:rPr>
              <a:t>(8112)790973</a:t>
            </a:r>
          </a:p>
          <a:p>
            <a:pPr algn="ctr"/>
            <a:r>
              <a:rPr lang="en-US" dirty="0">
                <a:solidFill>
                  <a:srgbClr val="003399"/>
                </a:solidFill>
              </a:rPr>
              <a:t>Email: P60_BahmanovaTV@gks.ru</a:t>
            </a:r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7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38DFA33-8643-4849-9C29-F9444BE1C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6A7377-9148-4346-8311-92F410A050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6829" y="1400375"/>
            <a:ext cx="4720771" cy="39878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spc="50" dirty="0">
                <a:ln w="11430"/>
              </a:rPr>
              <a:t>ПРЕДОСТАВЛЕНИЕ СВЕДЕНИЙ О ДЕЯТЕЛЬНОСТИ  СОЦИАЛЬНО ОРИЕНТИРОВАННОЙ НЕКОММЕРЧЕСКОЙ ОРГАНИЗАЦИИ ЗА 2022 ГОД</a:t>
            </a:r>
            <a:endParaRPr lang="ru-RU" sz="2400" b="1" i="1" spc="50" dirty="0">
              <a:ln w="1143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BF4236-1122-4EC7-88DC-EA4D330AD1D3}"/>
              </a:ext>
            </a:extLst>
          </p:cNvPr>
          <p:cNvSpPr txBox="1"/>
          <p:nvPr/>
        </p:nvSpPr>
        <p:spPr>
          <a:xfrm>
            <a:off x="5823292" y="59550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E1629D4-69FF-494D-8C3F-244C921BE8D8}"/>
              </a:ext>
            </a:extLst>
          </p:cNvPr>
          <p:cNvSpPr/>
          <p:nvPr/>
        </p:nvSpPr>
        <p:spPr>
          <a:xfrm>
            <a:off x="6659301" y="806029"/>
            <a:ext cx="504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НОРМАТИВНАЯ БАЗА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D8117A-1E53-436E-8B97-E8C253748A2D}"/>
              </a:ext>
            </a:extLst>
          </p:cNvPr>
          <p:cNvSpPr txBox="1"/>
          <p:nvPr/>
        </p:nvSpPr>
        <p:spPr>
          <a:xfrm>
            <a:off x="5823290" y="121628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3CC811-274F-4CB7-B3ED-DBC6656E25C4}"/>
              </a:ext>
            </a:extLst>
          </p:cNvPr>
          <p:cNvSpPr txBox="1"/>
          <p:nvPr/>
        </p:nvSpPr>
        <p:spPr>
          <a:xfrm>
            <a:off x="5823291" y="251378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356C6F-FAA8-42D6-BBF6-9534B5806CAD}"/>
              </a:ext>
            </a:extLst>
          </p:cNvPr>
          <p:cNvSpPr txBox="1"/>
          <p:nvPr/>
        </p:nvSpPr>
        <p:spPr>
          <a:xfrm>
            <a:off x="5808788" y="322166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B76B6C-9F03-4C01-9242-309A60F31AFF}"/>
              </a:ext>
            </a:extLst>
          </p:cNvPr>
          <p:cNvSpPr txBox="1"/>
          <p:nvPr/>
        </p:nvSpPr>
        <p:spPr>
          <a:xfrm>
            <a:off x="5817256" y="421645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0F44BF-DB03-42A0-B87F-BC9E2F4A31EC}"/>
              </a:ext>
            </a:extLst>
          </p:cNvPr>
          <p:cNvSpPr txBox="1"/>
          <p:nvPr/>
        </p:nvSpPr>
        <p:spPr>
          <a:xfrm>
            <a:off x="5826543" y="492434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51725CE-FC41-4ADD-968E-0E0AC3C0F6FC}"/>
              </a:ext>
            </a:extLst>
          </p:cNvPr>
          <p:cNvSpPr/>
          <p:nvPr/>
        </p:nvSpPr>
        <p:spPr>
          <a:xfrm>
            <a:off x="6677811" y="1444330"/>
            <a:ext cx="504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БЛАНК ФОРМЫ № 1-СОНКО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BCFC3F4-8153-4A33-A66C-77E4267FF65F}"/>
              </a:ext>
            </a:extLst>
          </p:cNvPr>
          <p:cNvSpPr/>
          <p:nvPr/>
        </p:nvSpPr>
        <p:spPr>
          <a:xfrm>
            <a:off x="6688549" y="2587374"/>
            <a:ext cx="4846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ИЗМЕНЕНИЯ В БЛАНКЕ ФОРМЫ № 1-СОНКО ДЛЯ ОТЧЕТА ЗА 2021 ГОД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3F9A797-9F20-4408-A8A0-B16C26A194D4}"/>
              </a:ext>
            </a:extLst>
          </p:cNvPr>
          <p:cNvSpPr/>
          <p:nvPr/>
        </p:nvSpPr>
        <p:spPr>
          <a:xfrm>
            <a:off x="6677811" y="3331439"/>
            <a:ext cx="4891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ЗАПОЛНЕНИЕ РАЗДЕЛОВ ФОРМЫ, В КОТОРЫХ ЧАСТО БЫВАЮТ ОШИБКИ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76F573A-9F9B-4E10-8A0B-D7EE89B60A78}"/>
              </a:ext>
            </a:extLst>
          </p:cNvPr>
          <p:cNvSpPr/>
          <p:nvPr/>
        </p:nvSpPr>
        <p:spPr>
          <a:xfrm>
            <a:off x="6674287" y="4309304"/>
            <a:ext cx="5093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ПРЕДОСТАВЛЕНИЕ ФОРМЫ В ЭЛЕКТРОННОМ ВИДЕ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0174808-D413-4447-B7F4-30C7F8553164}"/>
              </a:ext>
            </a:extLst>
          </p:cNvPr>
          <p:cNvSpPr/>
          <p:nvPr/>
        </p:nvSpPr>
        <p:spPr>
          <a:xfrm>
            <a:off x="6689157" y="5099536"/>
            <a:ext cx="4879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F5BD92-7CEB-4EC5-BDBD-E1524CD1D270}"/>
              </a:ext>
            </a:extLst>
          </p:cNvPr>
          <p:cNvSpPr txBox="1"/>
          <p:nvPr/>
        </p:nvSpPr>
        <p:spPr>
          <a:xfrm>
            <a:off x="5838380" y="185373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C0BF911-B629-4C1E-AFE7-DB26EEC320B1}"/>
              </a:ext>
            </a:extLst>
          </p:cNvPr>
          <p:cNvSpPr/>
          <p:nvPr/>
        </p:nvSpPr>
        <p:spPr>
          <a:xfrm>
            <a:off x="6674287" y="2075291"/>
            <a:ext cx="504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РАЗДЕЛЫ БЛАНКА ФОРМЫ</a:t>
            </a:r>
          </a:p>
        </p:txBody>
      </p:sp>
    </p:spTree>
    <p:extLst>
      <p:ext uri="{BB962C8B-B14F-4D97-AF65-F5344CB8AC3E}">
        <p14:creationId xmlns:p14="http://schemas.microsoft.com/office/powerpoint/2010/main" val="79893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31C827D-3FBF-415E-A762-AB4A6DB74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3AE48E-D9DD-4DCD-B697-3759F9270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3" y="536139"/>
            <a:ext cx="9126986" cy="688979"/>
          </a:xfrm>
        </p:spPr>
        <p:txBody>
          <a:bodyPr/>
          <a:lstStyle/>
          <a:p>
            <a:r>
              <a:rPr lang="ru-RU" b="1" dirty="0"/>
              <a:t>1 НОРМАТИВНАЯ БАЗА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40AF4E-FC97-4766-AA57-C1C4C938ECBB}"/>
              </a:ext>
            </a:extLst>
          </p:cNvPr>
          <p:cNvSpPr/>
          <p:nvPr/>
        </p:nvSpPr>
        <p:spPr>
          <a:xfrm>
            <a:off x="1757776" y="5443157"/>
            <a:ext cx="950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Росстата от 30.07.2021 № 460 об утверждении формы №1-СОНКО «Сведения о деятельности социально ориентированной некоммерческой организации»</a:t>
            </a:r>
            <a:endParaRPr lang="ru-RU" sz="2800" dirty="0">
              <a:solidFill>
                <a:srgbClr val="00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1A361E6-9E6F-47D1-97A0-8F78E3A6B7E9}"/>
              </a:ext>
            </a:extLst>
          </p:cNvPr>
          <p:cNvSpPr/>
          <p:nvPr/>
        </p:nvSpPr>
        <p:spPr>
          <a:xfrm>
            <a:off x="2144632" y="1703085"/>
            <a:ext cx="840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12 января 1996 г. № 7 «О некоммерческих организациях» 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726A35B-761F-4680-8970-FAE57BE72528}"/>
              </a:ext>
            </a:extLst>
          </p:cNvPr>
          <p:cNvSpPr/>
          <p:nvPr/>
        </p:nvSpPr>
        <p:spPr>
          <a:xfrm>
            <a:off x="2146293" y="3723899"/>
            <a:ext cx="468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Гражданский кодекс Российской Федерации 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A98062-CF53-4A43-9E11-081C27C9EC28}"/>
              </a:ext>
            </a:extLst>
          </p:cNvPr>
          <p:cNvSpPr/>
          <p:nvPr/>
        </p:nvSpPr>
        <p:spPr>
          <a:xfrm>
            <a:off x="2154040" y="4657791"/>
            <a:ext cx="452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Налоговый кодекс Российской Федерации 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339B5AB-AEF6-4864-8644-481CD4ECFBF0}"/>
              </a:ext>
            </a:extLst>
          </p:cNvPr>
          <p:cNvSpPr/>
          <p:nvPr/>
        </p:nvSpPr>
        <p:spPr>
          <a:xfrm>
            <a:off x="2144632" y="2371316"/>
            <a:ext cx="9058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30 декабря 2006 г. № 275</a:t>
            </a:r>
            <a:b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 порядке формирования и использования целевого капитала некоммерческих организаций» 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D132491-D793-4CF9-B807-4287EC11B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74" t="34236" r="42320" b="57612"/>
          <a:stretch/>
        </p:blipFill>
        <p:spPr>
          <a:xfrm>
            <a:off x="1083075" y="1585445"/>
            <a:ext cx="733887" cy="7240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19CBBEA-5266-4318-84FE-7CD8F5EB6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74" t="34236" r="42320" b="57612"/>
          <a:stretch/>
        </p:blipFill>
        <p:spPr>
          <a:xfrm>
            <a:off x="1083075" y="2508775"/>
            <a:ext cx="733887" cy="72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B9E253C-6FE3-4984-946A-A1FBE8E28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74" t="34236" r="42320" b="57612"/>
          <a:stretch/>
        </p:blipFill>
        <p:spPr>
          <a:xfrm>
            <a:off x="1083075" y="3567154"/>
            <a:ext cx="733887" cy="7240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D85D956-39F0-4228-BD96-8B8CF865B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74" t="34236" r="42320" b="57612"/>
          <a:stretch/>
        </p:blipFill>
        <p:spPr>
          <a:xfrm>
            <a:off x="1083074" y="4492101"/>
            <a:ext cx="733887" cy="7019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2AF4B83-434B-405F-8DF5-2E269B3D5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74" t="34236" r="42320" b="57612"/>
          <a:stretch/>
        </p:blipFill>
        <p:spPr>
          <a:xfrm>
            <a:off x="1083075" y="5365449"/>
            <a:ext cx="733887" cy="7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5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50612" y="227836"/>
            <a:ext cx="10260000" cy="121945"/>
            <a:chOff x="1439587" y="2710536"/>
            <a:chExt cx="10403789" cy="121945"/>
          </a:xfrm>
        </p:grpSpPr>
        <p:sp>
          <p:nvSpPr>
            <p:cNvPr id="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5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D6C23907-4A68-4E4B-85C4-C5B5B32F5B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39"/>
            <a:ext cx="11518390" cy="582447"/>
          </a:xfrm>
        </p:spPr>
        <p:txBody>
          <a:bodyPr/>
          <a:lstStyle/>
          <a:p>
            <a:r>
              <a:rPr lang="ru-RU" b="1" dirty="0"/>
              <a:t>2. БЛАНК ФОРМЫ №1- СОНКО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B17451E-5372-445D-A892-D6C64BA85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03" t="14622" r="21685" b="23085"/>
          <a:stretch/>
        </p:blipFill>
        <p:spPr>
          <a:xfrm>
            <a:off x="550417" y="1118585"/>
            <a:ext cx="10546670" cy="52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4BE12F6F-C6D1-4729-AACA-410829BEEA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40"/>
            <a:ext cx="10902520" cy="564692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ru-RU" b="1" dirty="0"/>
              <a:t>3. РАЗДЕЛЫ БЛАНКА ФОРМЫ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92FD238-2000-4DAF-9605-3528C6CAC3A0}"/>
              </a:ext>
            </a:extLst>
          </p:cNvPr>
          <p:cNvSpPr/>
          <p:nvPr/>
        </p:nvSpPr>
        <p:spPr>
          <a:xfrm>
            <a:off x="701336" y="1225482"/>
            <a:ext cx="10227076" cy="5646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62BA"/>
                </a:solidFill>
              </a:rPr>
              <a:t>Раздел 1. Виды деятельности, осуществляемые организацией в соответствии с ее уставом</a:t>
            </a:r>
            <a:endParaRPr lang="ru-RU" dirty="0">
              <a:solidFill>
                <a:srgbClr val="0062BA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CED6A28-FDAD-45B6-98C2-2119455F1440}"/>
              </a:ext>
            </a:extLst>
          </p:cNvPr>
          <p:cNvSpPr/>
          <p:nvPr/>
        </p:nvSpPr>
        <p:spPr>
          <a:xfrm>
            <a:off x="701335" y="2182514"/>
            <a:ext cx="10227075" cy="5554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62BA"/>
                </a:solidFill>
              </a:rPr>
              <a:t>Раздел 2. Источники и объемы формирования денежных средств и иного имущества организации</a:t>
            </a:r>
            <a:endParaRPr lang="ru-RU" dirty="0">
              <a:solidFill>
                <a:srgbClr val="0062BA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D4AD1A79-4901-4133-829F-37F2C0BC937A}"/>
              </a:ext>
            </a:extLst>
          </p:cNvPr>
          <p:cNvSpPr/>
          <p:nvPr/>
        </p:nvSpPr>
        <p:spPr>
          <a:xfrm>
            <a:off x="701336" y="3130312"/>
            <a:ext cx="10227074" cy="5554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62BA"/>
                </a:solidFill>
              </a:rPr>
              <a:t>Раздел 3. Использование денежных средств и иного имущества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F2CFFFB6-4912-4024-93E8-C3FF0C91F58A}"/>
              </a:ext>
            </a:extLst>
          </p:cNvPr>
          <p:cNvSpPr/>
          <p:nvPr/>
        </p:nvSpPr>
        <p:spPr>
          <a:xfrm>
            <a:off x="701336" y="4031423"/>
            <a:ext cx="10227076" cy="5554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62BA"/>
                </a:solidFill>
              </a:rPr>
              <a:t>Раздел 4. Формы работы организации и ее результаты</a:t>
            </a:r>
            <a:endParaRPr lang="ru-RU" dirty="0">
              <a:solidFill>
                <a:srgbClr val="0062BA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69AD1F94-F86F-4AFE-BA44-AB1FD6C0E59F}"/>
              </a:ext>
            </a:extLst>
          </p:cNvPr>
          <p:cNvSpPr/>
          <p:nvPr/>
        </p:nvSpPr>
        <p:spPr>
          <a:xfrm>
            <a:off x="701336" y="4900242"/>
            <a:ext cx="10227074" cy="5554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62BA"/>
                </a:solidFill>
                <a:latin typeface="+mj-lt"/>
              </a:rPr>
              <a:t>Раздел 5. Наличие у организации помещения</a:t>
            </a:r>
            <a:endParaRPr lang="ru-RU" dirty="0">
              <a:solidFill>
                <a:srgbClr val="0062BA"/>
              </a:solidFill>
              <a:latin typeface="+mj-lt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8E638EEF-AD68-4DEC-80C8-9D65C7818809}"/>
              </a:ext>
            </a:extLst>
          </p:cNvPr>
          <p:cNvSpPr/>
          <p:nvPr/>
        </p:nvSpPr>
        <p:spPr>
          <a:xfrm>
            <a:off x="701336" y="5769062"/>
            <a:ext cx="10227074" cy="5554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62BA"/>
                </a:solidFill>
              </a:rPr>
              <a:t>Раздел 6. Численность участников деятельности организации</a:t>
            </a:r>
            <a:endParaRPr lang="ru-RU" dirty="0">
              <a:solidFill>
                <a:srgbClr val="0062B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6AFE2E1-1BDF-441F-B77D-F4CE95AD0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062918-B020-4EC8-83EF-C5EED48A1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62772"/>
            <a:ext cx="11426302" cy="724490"/>
          </a:xfrm>
        </p:spPr>
        <p:txBody>
          <a:bodyPr/>
          <a:lstStyle/>
          <a:p>
            <a:r>
              <a:rPr lang="ru-RU" b="1" dirty="0"/>
              <a:t>4. </a:t>
            </a:r>
            <a:r>
              <a:rPr lang="ru-RU" sz="2400" b="1" dirty="0"/>
              <a:t>ИЗМЕНЕНИЯ В БЛАНКЕ ФОРМЫ №1-СОНКО  ДЛЯ ОТЧЕТА ЗА 2021 ГОД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8674A7E-48C9-4AF8-99E9-2B9B3293AD35}"/>
              </a:ext>
            </a:extLst>
          </p:cNvPr>
          <p:cNvSpPr/>
          <p:nvPr/>
        </p:nvSpPr>
        <p:spPr>
          <a:xfrm>
            <a:off x="479394" y="1821403"/>
            <a:ext cx="4119239" cy="3272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РАЗДЕЛ 1</a:t>
            </a:r>
          </a:p>
          <a:p>
            <a:pPr algn="ctr"/>
            <a:endParaRPr lang="ru-RU" dirty="0">
              <a:solidFill>
                <a:srgbClr val="003399"/>
              </a:solidFill>
            </a:endParaRPr>
          </a:p>
          <a:p>
            <a:pPr algn="ctr"/>
            <a:r>
              <a:rPr lang="ru-RU" dirty="0">
                <a:solidFill>
                  <a:srgbClr val="003399"/>
                </a:solidFill>
              </a:rPr>
              <a:t>изменена редакция наименования раздела  на «Виды деятельности, осуществляемые организацией в соответствии с её уставом».</a:t>
            </a:r>
          </a:p>
          <a:p>
            <a:pPr algn="ctr"/>
            <a:endParaRPr lang="ru-RU" dirty="0">
              <a:solidFill>
                <a:srgbClr val="003399"/>
              </a:solidFill>
            </a:endParaRPr>
          </a:p>
          <a:p>
            <a:pPr algn="ctr"/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0E037F6E-16B7-4C3C-98FC-8FC99E0D1089}"/>
              </a:ext>
            </a:extLst>
          </p:cNvPr>
          <p:cNvSpPr/>
          <p:nvPr/>
        </p:nvSpPr>
        <p:spPr>
          <a:xfrm>
            <a:off x="6366768" y="1821403"/>
            <a:ext cx="4348579" cy="327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РАЗДЕЛ 3</a:t>
            </a:r>
          </a:p>
          <a:p>
            <a:pPr algn="ctr"/>
            <a:endParaRPr lang="ru-RU" dirty="0">
              <a:solidFill>
                <a:srgbClr val="00339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003399"/>
                </a:solidFill>
              </a:rPr>
              <a:t>изменена редакция наименования показателя по </a:t>
            </a:r>
            <a:r>
              <a:rPr lang="ru-RU" dirty="0">
                <a:solidFill>
                  <a:srgbClr val="FF0000"/>
                </a:solidFill>
              </a:rPr>
              <a:t>строке 89 </a:t>
            </a:r>
            <a:r>
              <a:rPr lang="ru-RU" dirty="0">
                <a:solidFill>
                  <a:srgbClr val="003399"/>
                </a:solidFill>
              </a:rPr>
              <a:t>на «Затраты на приобретение основных средств, земельных участков, строительство и реконструкцию зданий, строений, сооружений».</a:t>
            </a:r>
          </a:p>
          <a:p>
            <a:pPr algn="ctr"/>
            <a:endParaRPr lang="ru-RU" dirty="0">
              <a:solidFill>
                <a:srgbClr val="003399"/>
              </a:solidFill>
            </a:endParaRPr>
          </a:p>
          <a:p>
            <a:pPr algn="ctr"/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0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AD70BD2-C0B6-437E-BED1-AC8936DC8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B46494-3AB0-4EF7-998E-1873BC3F0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775" y="397048"/>
            <a:ext cx="11626076" cy="82875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400" b="1" dirty="0"/>
              <a:t>5. </a:t>
            </a:r>
            <a:r>
              <a:rPr lang="ru-RU" sz="2000" b="1" dirty="0"/>
              <a:t>ЗАПОЛНЕНИЕ РАЗДЕЛОВ ФОРМЫ, В КОТОРЫХ ЧАСТО БЫВАЮТ ОШИБКИ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5.1 РАЗДЕЛ 2</a:t>
            </a:r>
          </a:p>
          <a:p>
            <a:endParaRPr lang="ru-RU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6BB959-A184-477C-80A5-C1CD9EEAF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5" t="43366" r="25756" b="21423"/>
          <a:stretch/>
        </p:blipFill>
        <p:spPr>
          <a:xfrm>
            <a:off x="477923" y="1633636"/>
            <a:ext cx="6654454" cy="4268415"/>
          </a:xfrm>
          <a:prstGeom prst="rect">
            <a:avLst/>
          </a:prstGeom>
          <a:ln>
            <a:solidFill>
              <a:srgbClr val="99FFCC"/>
            </a:solidFill>
          </a:ln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391CCDB1-5C1D-43A9-B906-4B1E19EE3CE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613473" y="2147932"/>
            <a:ext cx="2036406" cy="526330"/>
          </a:xfrm>
          <a:prstGeom prst="straightConnector1">
            <a:avLst/>
          </a:prstGeom>
          <a:ln w="127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ABDA7EDF-4EAA-4216-871F-8437DFBEB746}"/>
              </a:ext>
            </a:extLst>
          </p:cNvPr>
          <p:cNvSpPr/>
          <p:nvPr/>
        </p:nvSpPr>
        <p:spPr>
          <a:xfrm>
            <a:off x="7649879" y="1849420"/>
            <a:ext cx="4119239" cy="597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целевые средства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от органов государственной власти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(министерств, ведомств)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06DCEB7C-5D61-4F62-9409-815EEEE03CA4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554069" y="2926719"/>
            <a:ext cx="2097586" cy="51138"/>
          </a:xfrm>
          <a:prstGeom prst="straightConnector1">
            <a:avLst/>
          </a:prstGeom>
          <a:ln w="127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17A8F635-A4FA-4068-87A5-F0477E4263A9}"/>
              </a:ext>
            </a:extLst>
          </p:cNvPr>
          <p:cNvSpPr/>
          <p:nvPr/>
        </p:nvSpPr>
        <p:spPr>
          <a:xfrm>
            <a:off x="7651655" y="2628207"/>
            <a:ext cx="4119239" cy="5970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средства, полученные от Фонда президентских грантов за счет субсидий из федерального бюджета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0F889651-19BE-4B7A-B69B-195B8E70D81F}"/>
              </a:ext>
            </a:extLst>
          </p:cNvPr>
          <p:cNvSpPr/>
          <p:nvPr/>
        </p:nvSpPr>
        <p:spPr>
          <a:xfrm>
            <a:off x="7706716" y="3511016"/>
            <a:ext cx="4119239" cy="4936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средства, полученные из областного бюджета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58C6F15B-2F36-47ED-BD1A-0781F213D4A1}"/>
              </a:ext>
            </a:extLst>
          </p:cNvPr>
          <p:cNvCxnSpPr>
            <a:cxnSpLocks/>
          </p:cNvCxnSpPr>
          <p:nvPr/>
        </p:nvCxnSpPr>
        <p:spPr>
          <a:xfrm flipH="1" flipV="1">
            <a:off x="5573644" y="3241296"/>
            <a:ext cx="2152262" cy="526970"/>
          </a:xfrm>
          <a:prstGeom prst="straightConnector1">
            <a:avLst/>
          </a:prstGeom>
          <a:ln w="127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5A2600DB-BE21-4305-98E9-B5B8096A505A}"/>
              </a:ext>
            </a:extLst>
          </p:cNvPr>
          <p:cNvSpPr/>
          <p:nvPr/>
        </p:nvSpPr>
        <p:spPr>
          <a:xfrm>
            <a:off x="7756879" y="4166347"/>
            <a:ext cx="4119239" cy="49367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средства, полученные из муниципального бюджета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0A642FE9-EF0E-472F-8119-2B4676A8838D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5564765" y="3445139"/>
            <a:ext cx="2192114" cy="968044"/>
          </a:xfrm>
          <a:prstGeom prst="straightConnector1">
            <a:avLst/>
          </a:prstGeom>
          <a:ln w="127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6B6E901F-D897-4705-BA21-9A970D2EFF12}"/>
              </a:ext>
            </a:extLst>
          </p:cNvPr>
          <p:cNvSpPr/>
          <p:nvPr/>
        </p:nvSpPr>
        <p:spPr>
          <a:xfrm>
            <a:off x="4802717" y="2572469"/>
            <a:ext cx="248575" cy="204414"/>
          </a:xfrm>
          <a:prstGeom prst="ellipse">
            <a:avLst/>
          </a:prstGeom>
          <a:noFill/>
          <a:ln w="2222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EF4A730A-3AE7-4CA8-A7B4-50521687E19F}"/>
              </a:ext>
            </a:extLst>
          </p:cNvPr>
          <p:cNvSpPr/>
          <p:nvPr/>
        </p:nvSpPr>
        <p:spPr>
          <a:xfrm flipV="1">
            <a:off x="4785658" y="2958653"/>
            <a:ext cx="248575" cy="204415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BD83A377-46C5-4434-BCD9-A5876793ABD8}"/>
              </a:ext>
            </a:extLst>
          </p:cNvPr>
          <p:cNvSpPr/>
          <p:nvPr/>
        </p:nvSpPr>
        <p:spPr>
          <a:xfrm flipV="1">
            <a:off x="4776431" y="3142649"/>
            <a:ext cx="248575" cy="204415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EE09B8A5-CE7E-4712-83E6-C1E922089D1E}"/>
              </a:ext>
            </a:extLst>
          </p:cNvPr>
          <p:cNvSpPr/>
          <p:nvPr/>
        </p:nvSpPr>
        <p:spPr>
          <a:xfrm flipV="1">
            <a:off x="4776779" y="3388288"/>
            <a:ext cx="248575" cy="204415"/>
          </a:xfrm>
          <a:prstGeom prst="ellipse">
            <a:avLst/>
          </a:prstGeom>
          <a:noFill/>
          <a:ln w="222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5875A762-9A5C-4423-A7B6-2C01A8061FFD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5564764" y="4822295"/>
            <a:ext cx="2229848" cy="844354"/>
          </a:xfrm>
          <a:prstGeom prst="straightConnector1">
            <a:avLst/>
          </a:prstGeom>
          <a:ln w="127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F03024F4-20E8-49A6-85CE-720D91A283D9}"/>
              </a:ext>
            </a:extLst>
          </p:cNvPr>
          <p:cNvCxnSpPr>
            <a:cxnSpLocks/>
          </p:cNvCxnSpPr>
          <p:nvPr/>
        </p:nvCxnSpPr>
        <p:spPr>
          <a:xfrm flipH="1" flipV="1">
            <a:off x="5560318" y="5282897"/>
            <a:ext cx="2277162" cy="383752"/>
          </a:xfrm>
          <a:prstGeom prst="straightConnector1">
            <a:avLst/>
          </a:prstGeom>
          <a:ln w="127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22D41EF6-BE0B-4CFC-B994-F76A0167687D}"/>
              </a:ext>
            </a:extLst>
          </p:cNvPr>
          <p:cNvSpPr/>
          <p:nvPr/>
        </p:nvSpPr>
        <p:spPr>
          <a:xfrm>
            <a:off x="7794612" y="5419813"/>
            <a:ext cx="4119239" cy="493671"/>
          </a:xfrm>
          <a:prstGeom prst="round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средства, полученные вышестоящей организации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FBE4DB03-F1DF-4B7D-AFD9-AB127B05CF7D}"/>
              </a:ext>
            </a:extLst>
          </p:cNvPr>
          <p:cNvSpPr/>
          <p:nvPr/>
        </p:nvSpPr>
        <p:spPr>
          <a:xfrm flipV="1">
            <a:off x="4786299" y="4859971"/>
            <a:ext cx="248575" cy="204415"/>
          </a:xfrm>
          <a:prstGeom prst="ellipse">
            <a:avLst/>
          </a:prstGeom>
          <a:noFill/>
          <a:ln w="2222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E4DD41E9-EF2C-490D-BF98-319719A76348}"/>
              </a:ext>
            </a:extLst>
          </p:cNvPr>
          <p:cNvSpPr/>
          <p:nvPr/>
        </p:nvSpPr>
        <p:spPr>
          <a:xfrm flipV="1">
            <a:off x="4793594" y="5180689"/>
            <a:ext cx="248575" cy="204415"/>
          </a:xfrm>
          <a:prstGeom prst="ellipse">
            <a:avLst/>
          </a:prstGeom>
          <a:noFill/>
          <a:ln w="2222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4FCD6D9D-86B1-4C51-9788-E20221E14DAF}"/>
              </a:ext>
            </a:extLst>
          </p:cNvPr>
          <p:cNvSpPr/>
          <p:nvPr/>
        </p:nvSpPr>
        <p:spPr>
          <a:xfrm>
            <a:off x="7775746" y="4773161"/>
            <a:ext cx="4119239" cy="493671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том числе взносы участников, членов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37EEBEC6-2C3E-416F-B5B4-2EB809F263F2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5599052" y="3974641"/>
            <a:ext cx="2176694" cy="1045356"/>
          </a:xfrm>
          <a:prstGeom prst="straightConnector1">
            <a:avLst/>
          </a:prstGeom>
          <a:ln w="127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BEAEBD0F-240B-4ACC-92FE-BB1681FB18FF}"/>
              </a:ext>
            </a:extLst>
          </p:cNvPr>
          <p:cNvSpPr/>
          <p:nvPr/>
        </p:nvSpPr>
        <p:spPr>
          <a:xfrm flipV="1">
            <a:off x="4793594" y="3920130"/>
            <a:ext cx="248575" cy="246217"/>
          </a:xfrm>
          <a:prstGeom prst="ellipse">
            <a:avLst/>
          </a:prstGeom>
          <a:noFill/>
          <a:ln w="22225"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3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71740B3-16BE-4544-9987-AD15D3A39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783DA4-21B6-44EB-AD39-58FA1C2E9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39"/>
            <a:ext cx="5015984" cy="484793"/>
          </a:xfrm>
        </p:spPr>
        <p:txBody>
          <a:bodyPr/>
          <a:lstStyle/>
          <a:p>
            <a:r>
              <a:rPr lang="ru-RU" sz="2000" b="1" dirty="0"/>
              <a:t>5.2 РАЗДЕЛ 2 (продолжение)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BFC05E-7ED6-4894-AFBE-5E0654F39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9" t="60143" r="25218" b="14323"/>
          <a:stretch/>
        </p:blipFill>
        <p:spPr>
          <a:xfrm>
            <a:off x="452760" y="1100830"/>
            <a:ext cx="7537143" cy="392393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968B1CF-365C-47B8-9218-D229CD642D92}"/>
              </a:ext>
            </a:extLst>
          </p:cNvPr>
          <p:cNvSpPr/>
          <p:nvPr/>
        </p:nvSpPr>
        <p:spPr>
          <a:xfrm>
            <a:off x="5308206" y="4820347"/>
            <a:ext cx="248575" cy="204414"/>
          </a:xfrm>
          <a:prstGeom prst="ellipse">
            <a:avLst/>
          </a:prstGeom>
          <a:noFill/>
          <a:ln w="2222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C62C09AA-D402-4B04-9D52-3F31E2C8BC4E}"/>
              </a:ext>
            </a:extLst>
          </p:cNvPr>
          <p:cNvSpPr/>
          <p:nvPr/>
        </p:nvSpPr>
        <p:spPr>
          <a:xfrm>
            <a:off x="8407153" y="2113517"/>
            <a:ext cx="3358720" cy="1287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62BA"/>
                </a:solidFill>
              </a:rPr>
              <a:t>стр. 69 гр. 3, 4=сумма стр. 40, 42, 43, 45, 47, 49, 52, 54, 57, 60–63,</a:t>
            </a:r>
            <a:br>
              <a:rPr lang="ru-RU" sz="1400" dirty="0">
                <a:solidFill>
                  <a:srgbClr val="0062BA"/>
                </a:solidFill>
              </a:rPr>
            </a:br>
            <a:r>
              <a:rPr lang="ru-RU" sz="1400" dirty="0">
                <a:solidFill>
                  <a:srgbClr val="0062BA"/>
                </a:solidFill>
              </a:rPr>
              <a:t>66–68 гр. 3, 4</a:t>
            </a:r>
          </a:p>
          <a:p>
            <a:pPr algn="ctr"/>
            <a:endParaRPr lang="ru-RU" sz="1300" dirty="0">
              <a:solidFill>
                <a:srgbClr val="0062BA"/>
              </a:solidFill>
              <a:latin typeface="+mj-lt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946E88D-49DA-446B-8426-4AC48A8F13BA}"/>
              </a:ext>
            </a:extLst>
          </p:cNvPr>
          <p:cNvSpPr/>
          <p:nvPr/>
        </p:nvSpPr>
        <p:spPr>
          <a:xfrm>
            <a:off x="8407153" y="1277931"/>
            <a:ext cx="3358719" cy="455209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2BA"/>
                </a:solidFill>
              </a:rPr>
              <a:t>КОНТРОЛИ</a:t>
            </a:r>
          </a:p>
        </p:txBody>
      </p:sp>
    </p:spTree>
    <p:extLst>
      <p:ext uri="{BB962C8B-B14F-4D97-AF65-F5344CB8AC3E}">
        <p14:creationId xmlns:p14="http://schemas.microsoft.com/office/powerpoint/2010/main" val="149625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5D63C3A-C56B-440F-AF92-296F469E1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D3EB69-812E-4617-AA5A-E7B9CA921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2" y="536139"/>
            <a:ext cx="11201681" cy="609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spc="-30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F5F005-FF93-463C-AFBF-032DFACD9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04" t="50655" r="24563" b="18842"/>
          <a:stretch/>
        </p:blipFill>
        <p:spPr>
          <a:xfrm>
            <a:off x="294089" y="655021"/>
            <a:ext cx="7031115" cy="4319892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4DC4768B-EB2F-4E09-9B9A-ACF1A3BF48A4}"/>
              </a:ext>
            </a:extLst>
          </p:cNvPr>
          <p:cNvSpPr txBox="1">
            <a:spLocks/>
          </p:cNvSpPr>
          <p:nvPr/>
        </p:nvSpPr>
        <p:spPr>
          <a:xfrm>
            <a:off x="287775" y="397048"/>
            <a:ext cx="11426302" cy="45520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2000" b="1" dirty="0"/>
              <a:t>5.3 РАЗДЕЛ 3</a:t>
            </a:r>
          </a:p>
          <a:p>
            <a:endParaRPr lang="ru-RU" sz="2400" b="1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4AB3082F-7B9E-4A13-8DB4-74FA32F07EC2}"/>
              </a:ext>
            </a:extLst>
          </p:cNvPr>
          <p:cNvSpPr/>
          <p:nvPr/>
        </p:nvSpPr>
        <p:spPr>
          <a:xfrm>
            <a:off x="7545378" y="1690966"/>
            <a:ext cx="4314548" cy="17380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+mj-lt"/>
              </a:rPr>
              <a:t>стр. 81 гр. 3, 4</a:t>
            </a:r>
            <a:r>
              <a:rPr lang="ru-RU" sz="1200" b="1" dirty="0">
                <a:solidFill>
                  <a:srgbClr val="0062BA"/>
                </a:solidFill>
                <a:latin typeface="+mj-lt"/>
              </a:rPr>
              <a:t>&gt;=стр. 82+стр. 83+стр. 84 гр. 3, 4</a:t>
            </a:r>
          </a:p>
          <a:p>
            <a:pPr algn="ctr"/>
            <a:endParaRPr lang="ru-RU" sz="1200" b="1" dirty="0">
              <a:solidFill>
                <a:srgbClr val="0062BA"/>
              </a:solidFill>
            </a:endParaRPr>
          </a:p>
          <a:p>
            <a:pPr algn="ctr"/>
            <a:r>
              <a:rPr lang="ru-RU" sz="1200" b="1" dirty="0">
                <a:solidFill>
                  <a:srgbClr val="0062BA"/>
                </a:solidFill>
              </a:rPr>
              <a:t>стр. 8</a:t>
            </a:r>
            <a:r>
              <a:rPr lang="en-US" sz="1200" b="1" dirty="0">
                <a:solidFill>
                  <a:srgbClr val="0062BA"/>
                </a:solidFill>
              </a:rPr>
              <a:t>1 </a:t>
            </a:r>
            <a:r>
              <a:rPr lang="ru-RU" sz="1200" b="1" dirty="0">
                <a:solidFill>
                  <a:srgbClr val="0062BA"/>
                </a:solidFill>
              </a:rPr>
              <a:t>гр. 3, 4&gt;=стр. 87 гр. 3, 4</a:t>
            </a:r>
          </a:p>
          <a:p>
            <a:pPr algn="ctr"/>
            <a:endParaRPr lang="ru-RU" sz="1200" b="1" dirty="0">
              <a:solidFill>
                <a:srgbClr val="0062BA"/>
              </a:solidFill>
            </a:endParaRPr>
          </a:p>
          <a:p>
            <a:pPr algn="ctr"/>
            <a:r>
              <a:rPr lang="ru-RU" sz="1200" b="1" dirty="0">
                <a:solidFill>
                  <a:srgbClr val="0062BA"/>
                </a:solidFill>
              </a:rPr>
              <a:t>Если стр. 82 гр. 3, 4&gt;0, то сумма стр. со 120 по 122 гр. 3, 4 &gt;=1</a:t>
            </a:r>
          </a:p>
          <a:p>
            <a:pPr algn="ctr"/>
            <a:endParaRPr lang="ru-RU" sz="1200" b="1" dirty="0">
              <a:solidFill>
                <a:srgbClr val="0062BA"/>
              </a:solidFill>
            </a:endParaRPr>
          </a:p>
          <a:p>
            <a:pPr algn="ctr"/>
            <a:r>
              <a:rPr lang="ru-RU" sz="1200" b="1" dirty="0">
                <a:solidFill>
                  <a:srgbClr val="0062BA"/>
                </a:solidFill>
              </a:rPr>
              <a:t>Если стр. 82&gt;0 гр. 3, 4, то стр. 87&gt;0 гр. 3, 4</a:t>
            </a:r>
            <a:endParaRPr lang="ru-RU" sz="1300" dirty="0">
              <a:solidFill>
                <a:srgbClr val="0062BA"/>
              </a:solidFill>
              <a:latin typeface="+mj-lt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6DC11C99-09C5-481E-8679-29309414E46B}"/>
              </a:ext>
            </a:extLst>
          </p:cNvPr>
          <p:cNvSpPr/>
          <p:nvPr/>
        </p:nvSpPr>
        <p:spPr>
          <a:xfrm>
            <a:off x="7547490" y="985824"/>
            <a:ext cx="4166587" cy="455209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2BA"/>
                </a:solidFill>
              </a:rPr>
              <a:t>КОНТРОЛИ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5D6A6C5-AFEA-471F-872F-66A16C44F418}"/>
              </a:ext>
            </a:extLst>
          </p:cNvPr>
          <p:cNvSpPr/>
          <p:nvPr/>
        </p:nvSpPr>
        <p:spPr>
          <a:xfrm>
            <a:off x="4740034" y="1674416"/>
            <a:ext cx="248575" cy="22916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201609C-58E3-455D-BF06-6FB6647DDAFB}"/>
              </a:ext>
            </a:extLst>
          </p:cNvPr>
          <p:cNvSpPr/>
          <p:nvPr/>
        </p:nvSpPr>
        <p:spPr>
          <a:xfrm>
            <a:off x="4740033" y="2235394"/>
            <a:ext cx="248575" cy="218753"/>
          </a:xfrm>
          <a:prstGeom prst="ellipse">
            <a:avLst/>
          </a:prstGeom>
          <a:noFill/>
          <a:ln w="2222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CD80BF2-2C2F-4FFC-A9DB-AD390BF551B2}"/>
              </a:ext>
            </a:extLst>
          </p:cNvPr>
          <p:cNvSpPr/>
          <p:nvPr/>
        </p:nvSpPr>
        <p:spPr>
          <a:xfrm>
            <a:off x="4748270" y="2451229"/>
            <a:ext cx="248575" cy="218752"/>
          </a:xfrm>
          <a:prstGeom prst="ellipse">
            <a:avLst/>
          </a:prstGeom>
          <a:noFill/>
          <a:ln w="2222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FBBB029-6C28-4E69-AEF2-5670CCBC2543}"/>
              </a:ext>
            </a:extLst>
          </p:cNvPr>
          <p:cNvSpPr/>
          <p:nvPr/>
        </p:nvSpPr>
        <p:spPr>
          <a:xfrm>
            <a:off x="4740032" y="2816697"/>
            <a:ext cx="248575" cy="218752"/>
          </a:xfrm>
          <a:prstGeom prst="ellipse">
            <a:avLst/>
          </a:prstGeom>
          <a:noFill/>
          <a:ln w="2222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2011A6E-03DA-4C88-A6E2-6028C95FC290}"/>
              </a:ext>
            </a:extLst>
          </p:cNvPr>
          <p:cNvSpPr/>
          <p:nvPr/>
        </p:nvSpPr>
        <p:spPr>
          <a:xfrm>
            <a:off x="4740031" y="3799021"/>
            <a:ext cx="248575" cy="218752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F503DC-EDC9-4D11-B206-C8F04FFE3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93" t="46084" r="24272" b="37442"/>
          <a:stretch/>
        </p:blipFill>
        <p:spPr>
          <a:xfrm>
            <a:off x="4057095" y="4890799"/>
            <a:ext cx="7528263" cy="1830010"/>
          </a:xfrm>
          <a:prstGeom prst="rect">
            <a:avLst/>
          </a:prstGeom>
        </p:spPr>
      </p:pic>
      <p:sp>
        <p:nvSpPr>
          <p:cNvPr id="14" name="Половина рамки 13">
            <a:extLst>
              <a:ext uri="{FF2B5EF4-FFF2-40B4-BE49-F238E27FC236}">
                <a16:creationId xmlns:a16="http://schemas.microsoft.com/office/drawing/2014/main" xmlns="" id="{1787A326-A1CB-4F94-A878-E460AA9EBB27}"/>
              </a:ext>
            </a:extLst>
          </p:cNvPr>
          <p:cNvSpPr/>
          <p:nvPr/>
        </p:nvSpPr>
        <p:spPr>
          <a:xfrm rot="13477027">
            <a:off x="5551056" y="2088288"/>
            <a:ext cx="145029" cy="367947"/>
          </a:xfrm>
          <a:prstGeom prst="halfFrame">
            <a:avLst>
              <a:gd name="adj1" fmla="val 39079"/>
              <a:gd name="adj2" fmla="val 27947"/>
            </a:avLst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>
            <a:extLst>
              <a:ext uri="{FF2B5EF4-FFF2-40B4-BE49-F238E27FC236}">
                <a16:creationId xmlns:a16="http://schemas.microsoft.com/office/drawing/2014/main" xmlns="" id="{8BC0B54A-FE09-40F9-A3A6-EF47CEC922B3}"/>
              </a:ext>
            </a:extLst>
          </p:cNvPr>
          <p:cNvSpPr/>
          <p:nvPr/>
        </p:nvSpPr>
        <p:spPr>
          <a:xfrm rot="13477027">
            <a:off x="10465751" y="5717937"/>
            <a:ext cx="102277" cy="367947"/>
          </a:xfrm>
          <a:prstGeom prst="halfFrame">
            <a:avLst>
              <a:gd name="adj1" fmla="val 39079"/>
              <a:gd name="adj2" fmla="val 27947"/>
            </a:avLst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xmlns="" id="{262F76C1-F93C-4065-9E86-C58E10987B77}"/>
              </a:ext>
            </a:extLst>
          </p:cNvPr>
          <p:cNvSpPr/>
          <p:nvPr/>
        </p:nvSpPr>
        <p:spPr>
          <a:xfrm rot="13477027">
            <a:off x="10464502" y="5885431"/>
            <a:ext cx="83701" cy="367947"/>
          </a:xfrm>
          <a:prstGeom prst="halfFrame">
            <a:avLst>
              <a:gd name="adj1" fmla="val 39079"/>
              <a:gd name="adj2" fmla="val 27947"/>
            </a:avLst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xmlns="" id="{5D28D317-B859-42A0-B1B6-25B04DC1519C}"/>
              </a:ext>
            </a:extLst>
          </p:cNvPr>
          <p:cNvSpPr/>
          <p:nvPr/>
        </p:nvSpPr>
        <p:spPr>
          <a:xfrm rot="13477027">
            <a:off x="10443589" y="6052596"/>
            <a:ext cx="94121" cy="367947"/>
          </a:xfrm>
          <a:prstGeom prst="halfFrame">
            <a:avLst>
              <a:gd name="adj1" fmla="val 39079"/>
              <a:gd name="adj2" fmla="val 27947"/>
            </a:avLst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47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10307</TotalTime>
  <Words>1681</Words>
  <Application>Microsoft Office PowerPoint</Application>
  <PresentationFormat>Произвольный</PresentationFormat>
  <Paragraphs>143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Григорьев Олег Александрович</cp:lastModifiedBy>
  <cp:revision>945</cp:revision>
  <cp:lastPrinted>2022-03-09T06:18:29Z</cp:lastPrinted>
  <dcterms:created xsi:type="dcterms:W3CDTF">2020-03-31T09:31:17Z</dcterms:created>
  <dcterms:modified xsi:type="dcterms:W3CDTF">2022-03-15T06:07:14Z</dcterms:modified>
</cp:coreProperties>
</file>