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23"/>
  </p:notesMasterIdLst>
  <p:sldIdLst>
    <p:sldId id="304" r:id="rId2"/>
    <p:sldId id="348" r:id="rId3"/>
    <p:sldId id="349" r:id="rId4"/>
    <p:sldId id="350" r:id="rId5"/>
    <p:sldId id="351" r:id="rId6"/>
    <p:sldId id="352" r:id="rId7"/>
    <p:sldId id="353" r:id="rId8"/>
    <p:sldId id="354" r:id="rId9"/>
    <p:sldId id="357" r:id="rId10"/>
    <p:sldId id="369" r:id="rId11"/>
    <p:sldId id="355" r:id="rId12"/>
    <p:sldId id="356" r:id="rId13"/>
    <p:sldId id="358" r:id="rId14"/>
    <p:sldId id="359" r:id="rId15"/>
    <p:sldId id="361" r:id="rId16"/>
    <p:sldId id="362" r:id="rId17"/>
    <p:sldId id="370" r:id="rId18"/>
    <p:sldId id="363" r:id="rId19"/>
    <p:sldId id="365" r:id="rId20"/>
    <p:sldId id="367" r:id="rId21"/>
    <p:sldId id="368" r:id="rId22"/>
  </p:sldIdLst>
  <p:sldSz cx="12192000" cy="6858000"/>
  <p:notesSz cx="9906000" cy="6794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42" userDrawn="1">
          <p15:clr>
            <a:srgbClr val="A4A3A4"/>
          </p15:clr>
        </p15:guide>
        <p15:guide id="4" pos="1436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29" userDrawn="1">
          <p15:clr>
            <a:srgbClr val="A4A3A4"/>
          </p15:clr>
        </p15:guide>
        <p15:guide id="8" pos="2593" userDrawn="1">
          <p15:clr>
            <a:srgbClr val="A4A3A4"/>
          </p15:clr>
        </p15:guide>
        <p15:guide id="9" orient="horz" pos="3725" userDrawn="1">
          <p15:clr>
            <a:srgbClr val="A4A3A4"/>
          </p15:clr>
        </p15:guide>
        <p15:guide id="10" orient="horz" pos="777" userDrawn="1">
          <p15:clr>
            <a:srgbClr val="A4A3A4"/>
          </p15:clr>
        </p15:guide>
        <p15:guide id="11" pos="846" userDrawn="1">
          <p15:clr>
            <a:srgbClr val="A4A3A4"/>
          </p15:clr>
        </p15:guide>
        <p15:guide id="12" pos="48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002B"/>
    <a:srgbClr val="283583"/>
    <a:srgbClr val="7F7F7F"/>
    <a:srgbClr val="FFCE61"/>
    <a:srgbClr val="FFC33E"/>
    <a:srgbClr val="529FD8"/>
    <a:srgbClr val="EDF7ED"/>
    <a:srgbClr val="FFE5EA"/>
    <a:srgbClr val="DEDEDE"/>
    <a:srgbClr val="4FA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50" autoAdjust="0"/>
    <p:restoredTop sz="90389" autoAdjust="0"/>
  </p:normalViewPr>
  <p:slideViewPr>
    <p:cSldViewPr snapToGrid="0" snapToObjects="1">
      <p:cViewPr>
        <p:scale>
          <a:sx n="100" d="100"/>
          <a:sy n="100" d="100"/>
        </p:scale>
        <p:origin x="-1302" y="-126"/>
      </p:cViewPr>
      <p:guideLst>
        <p:guide orient="horz" pos="142"/>
        <p:guide orient="horz" pos="3929"/>
        <p:guide orient="horz" pos="3725"/>
        <p:guide orient="horz" pos="777"/>
        <p:guide pos="1436"/>
        <p:guide pos="234"/>
        <p:guide pos="2593"/>
        <p:guide pos="846"/>
        <p:guide pos="48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15" d="100"/>
          <a:sy n="115" d="100"/>
        </p:scale>
        <p:origin x="-1416" y="-102"/>
      </p:cViewPr>
      <p:guideLst>
        <p:guide orient="horz" pos="2140"/>
        <p:guide pos="31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92601" cy="340905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11107" y="1"/>
            <a:ext cx="4292601" cy="340905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t>28.09.2022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6" tIns="45583" rIns="91166" bIns="4558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0600" y="3269854"/>
            <a:ext cx="7924800" cy="2675334"/>
          </a:xfrm>
          <a:prstGeom prst="rect">
            <a:avLst/>
          </a:prstGeom>
        </p:spPr>
        <p:txBody>
          <a:bodyPr vert="horz" lIns="91166" tIns="45583" rIns="91166" bIns="4558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292601" cy="340905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11107" y="6453596"/>
            <a:ext cx="4292601" cy="340905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статистическая информация стала более доступной и понятной для пользователей статистической информации (что является одной из приоритетных задач Росстата), Росстат пошел на серьезные новации: помимо машиночитаемых, стал внедрять более наглядные форматы и запустил на сайте BI-систему — специальную витрину данных.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8265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Справа разместили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рейтинги субъектов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Стандартно размещены первые 5 и последние 5 субъектов из рейтинга.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Изменяя фильтры (месяц, год, ОКВЭД, показатель), интерактивно меняется картинка и рейтинги.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758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Следующая вкладка – это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Таблица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Таблица построена так, чтобы показать максимально те данные, которые есть в базе. Т.е. вы можете видеть данные по федеральным округам, по субъектам РФ, за все периоды, за которые загружены данные в систему, по всем загруженным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ОКВЕДам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4106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6056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Стандартно данные в таблице начинаются с последнего года, т.е. чтобы было видно за какой последний период представлены данные.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названии фильтра есть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стрелочка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которая помогает выполнить сортировку данных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таблице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4800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Например, используя сортировку по убыванию, можно построить таблицу за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Декабрь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с 2018 по 2021 годы, по ОКВЭД - 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Всего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128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правом верхнем углу расположены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три точки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нажав на которые мы откроем меню данной вкладки.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1288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Выбрав,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Свернуть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мы получим таблицу 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федеральным округам и России в целом.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Аналогичную операцию можно выполнить, если воспользоваться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кнопкой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(+ / -)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слева от федеральных округов, которая позволяет раскрыть или свернуть данные.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1288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Выгрузка данных. Нас интересует экспорт.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меню представлены различные форматы выгрузки: в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CSV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без форматирования.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без форматирования - в чем собственно разница: без форматирования подразумевает выгрузку чисто данных, т.е. не будет красоты, уберутся стрелочки, показывающие увеличение или уменьшение показателя, иконки.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1288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Вкладка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Сравнение регионов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данном случае у нас задача сравнить регионы по нашим показателям.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зависимости от диагонали экрана, отображаются фильтры.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не умещаются фильтры на экран, то нужно нажать на кнопку ≥ (далее) и фильтры отобразятся.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умолчанию мы можем показывать только 8 субъектов. Иначе будет нагромождение, наложение графиков один на другой. Т.е. если отобразить все 85 субъектов, то в плане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интерактива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не добьётесь чего хотели.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9703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139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-система размещена на сайте Росстата, в правом верхнем углу (кнопка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-системы). Аналогичная кнопка размещена на сайтах территориальных органов.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40818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 самым поближе рассмотрим график, когда экран поменьше, это очень удобно. Сделать скриншот.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Вернуться обратно можно используя команду меню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«Закрыть».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Такая возможность есть и 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можно развернуть отдельно, сделать скриншот.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8665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BI-система используется для публикации интерактивных информационных панелей оперативной статистики по ключевым показателям социально-экономического развития России.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системе на данный момент размещено 20 информационных панелей, содержащих более 200 показателей.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1943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Рассмотрим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работу в системе на примере интерактивной информационной панели «Статистика предприятий»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видим: с левой стороны расположено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меню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т.е. это цветная (желтая) полоска, на которой размещены показатели.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может быть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 показатель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или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целый блок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показателей.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Например,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Индекс промышленного производства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имеет три показателя, т.е. три базы сравнения (в % к соответствующему периоду прошлого года; в % к соответствующему месяцу прошлого года; в % к предыдущему месяцу)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Вверху есть кнопка, позволяющая  «Свернуть меню».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794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Рассмотри информационную панель.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панели 4 вкладки: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это описание показателя или блока показателей;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карта;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таблица;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сравнение регионов.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стандартный набор вкладок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информационных панелей.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говорим о 1 вкладке (описание показателя или блока показателей),  то она более аналитическая.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Включает в себя карточки, диаграммы, графики.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Карточка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это одно значение на конкретную дату по конкретному показателю, т.е. в зависимости от фильтров, это может быть конкретный ОКВЭД, группа населения и т.д.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728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панели все интерактивно, т.е. есть фильтры которыми можем пользоваться: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Месяц; Год; Субъект РФ; Показатель; ОКВЭД.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Т.е. меняя фильтр, меняются все значения карточек на панели.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Например, выбрав из субъектов РФ 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Псковскую область,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автоматически изменились данные на карточках и графиках, соответствующие значениям Псковской области.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4644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Перейдя на кладку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мы слева увидим картограмму.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картограмме видим саму карту, легенду карты.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наведем на легенду, то увидим интервалы, по которым сгруппированы субъекты.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навести на конкретный интервал, то на карте субъекты РФ, имеющие данные, входящие в данный интервал, подсвечиваются тем цветом, который отражает этот интервал.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671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карте есть субъекты, у которых не указано числовое значение показателя.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 можете навести на субъект, который вас интересует, и справа в верхнем углу отобразится название субъекта и значение показателя по этому субъекту.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0522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Встав на картограмму и крутя колесико мышки, можно увеличить или уменьшить масштаб карты. Например, увеличив масштаб, можно увидеть значение по Псковской области.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Чем ближе вы приближаете, тем больше субъектов видно и значений.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067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</a:t>
            </a:r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СТАТИСТИКИ</a:t>
            </a:r>
          </a:p>
          <a:p>
            <a:pPr algn="ctr"/>
            <a:endParaRPr lang="ru-RU" sz="1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ТЕРРИТОРИАЛЬНЫЙ </a:t>
            </a:r>
            <a:r>
              <a:rPr lang="ru-RU" sz="8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ОРГАН</a:t>
            </a:r>
            <a:br>
              <a:rPr lang="ru-RU" sz="8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ФЕДЕРАЛЬНОЙ  СЛУЖБЫ  </a:t>
            </a:r>
            <a:br>
              <a:rPr lang="ru-RU" sz="8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ГОСУДАРСТВЕННОЙ  СТАТИСТИКИ</a:t>
            </a:r>
            <a:br>
              <a:rPr lang="ru-RU" sz="8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ПО ПСКОВСКОЙ  ОБЛАСТИ</a:t>
            </a:r>
            <a:endParaRPr lang="ru-RU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xmlns="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xmlns="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4" y="118434"/>
            <a:ext cx="1353277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0" baseline="0" dirty="0" smtClean="0">
                <a:solidFill>
                  <a:srgbClr val="334286"/>
                </a:solidFill>
                <a:latin typeface="Arial"/>
                <a:cs typeface="Arial"/>
              </a:rPr>
              <a:t>ПСКОВСТАТ</a:t>
            </a:r>
            <a:endParaRPr sz="1500" spc="0" baseline="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9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9180736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4" y="118434"/>
            <a:ext cx="124163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 smtClean="0">
                <a:solidFill>
                  <a:srgbClr val="334286"/>
                </a:solidFill>
                <a:latin typeface="Arial"/>
                <a:cs typeface="Arial"/>
              </a:rPr>
              <a:t>ПСКОВСТАТ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44795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xmlns="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xmlns="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xmlns="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59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xmlns="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xmlns="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xmlns="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xmlns="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xmlns="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xmlns="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12651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45955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2952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2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microsoft.com/office/2007/relationships/hdphoto" Target="../media/hdphoto1.wdp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1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microsoft.com/office/2007/relationships/hdphoto" Target="../media/hdphoto2.wdp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52153" y="3938095"/>
            <a:ext cx="8262026" cy="5232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/>
              <a:t>«</a:t>
            </a:r>
            <a:r>
              <a:rPr lang="en-US" sz="2800" dirty="0" smtClean="0"/>
              <a:t>BI</a:t>
            </a:r>
            <a:r>
              <a:rPr lang="ru-RU" sz="2800" dirty="0" smtClean="0"/>
              <a:t>-система. Практическое использование»</a:t>
            </a:r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198919" y="5854535"/>
            <a:ext cx="4726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Отдел сводных статистических работ и общественных связей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646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10</a:t>
            </a:fld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712719" y="180466"/>
            <a:ext cx="10080000" cy="261367"/>
            <a:chOff x="1439587" y="3481958"/>
            <a:chExt cx="10403788" cy="261367"/>
          </a:xfrm>
        </p:grpSpPr>
        <p:sp>
          <p:nvSpPr>
            <p:cNvPr id="7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10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743597" y="629057"/>
            <a:ext cx="8740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283583"/>
                </a:solidFill>
              </a:rPr>
              <a:t>ИНФОРМАЦИОННЫЕ ПАНЕЛИ</a:t>
            </a:r>
            <a:endParaRPr lang="ru-RU" sz="4000" b="1" dirty="0">
              <a:solidFill>
                <a:srgbClr val="28358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8239" y="1509208"/>
            <a:ext cx="968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83583"/>
                </a:solidFill>
              </a:rPr>
              <a:t>Вкладка</a:t>
            </a:r>
            <a:endParaRPr lang="ru-RU" sz="1400" b="1" dirty="0">
              <a:solidFill>
                <a:srgbClr val="283583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89644" y="1509208"/>
            <a:ext cx="106313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 Карта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1" b="3475"/>
          <a:stretch/>
        </p:blipFill>
        <p:spPr bwMode="auto">
          <a:xfrm>
            <a:off x="1712719" y="2035529"/>
            <a:ext cx="8304478" cy="455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10452586" y="2141774"/>
            <a:ext cx="1115791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Рейтинги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 flipV="1">
            <a:off x="8677275" y="2429916"/>
            <a:ext cx="1775311" cy="713334"/>
          </a:xfrm>
          <a:prstGeom prst="line">
            <a:avLst/>
          </a:prstGeom>
          <a:ln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9641130" y="2429916"/>
            <a:ext cx="811456" cy="2306482"/>
          </a:xfrm>
          <a:prstGeom prst="line">
            <a:avLst/>
          </a:prstGeom>
          <a:ln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69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11</a:t>
            </a:fld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712719" y="180466"/>
            <a:ext cx="10080000" cy="261367"/>
            <a:chOff x="1439587" y="3481958"/>
            <a:chExt cx="10403788" cy="261367"/>
          </a:xfrm>
        </p:grpSpPr>
        <p:sp>
          <p:nvSpPr>
            <p:cNvPr id="7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10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743597" y="629057"/>
            <a:ext cx="8740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283583"/>
                </a:solidFill>
              </a:rPr>
              <a:t>ИНФОРМАЦИОННЫЕ ПАНЕЛИ</a:t>
            </a:r>
            <a:endParaRPr lang="ru-RU" sz="4000" b="1" dirty="0">
              <a:solidFill>
                <a:srgbClr val="28358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023" y="1509208"/>
            <a:ext cx="2331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83583"/>
                </a:solidFill>
              </a:rPr>
              <a:t>Вкладка</a:t>
            </a:r>
            <a:endParaRPr lang="ru-RU" sz="1400" b="1" dirty="0">
              <a:solidFill>
                <a:srgbClr val="283583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67929" y="1509207"/>
            <a:ext cx="106313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Таблица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4"/>
          <a:stretch/>
        </p:blipFill>
        <p:spPr bwMode="auto">
          <a:xfrm>
            <a:off x="1536991" y="1898325"/>
            <a:ext cx="8907706" cy="482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12032" y="2804608"/>
            <a:ext cx="106313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Фильтры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>
            <a:stCxn id="21" idx="3"/>
          </p:cNvCxnSpPr>
          <p:nvPr/>
        </p:nvCxnSpPr>
        <p:spPr>
          <a:xfrm>
            <a:off x="1275162" y="2943108"/>
            <a:ext cx="2344338" cy="209667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21" idx="3"/>
          </p:cNvCxnSpPr>
          <p:nvPr/>
        </p:nvCxnSpPr>
        <p:spPr>
          <a:xfrm>
            <a:off x="1275162" y="2943108"/>
            <a:ext cx="1649013" cy="981192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21" idx="3"/>
          </p:cNvCxnSpPr>
          <p:nvPr/>
        </p:nvCxnSpPr>
        <p:spPr>
          <a:xfrm>
            <a:off x="1275162" y="2943108"/>
            <a:ext cx="1534713" cy="1133592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26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1" t="11580" b="26578"/>
          <a:stretch/>
        </p:blipFill>
        <p:spPr bwMode="auto">
          <a:xfrm>
            <a:off x="514351" y="2371196"/>
            <a:ext cx="10828144" cy="414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712719" y="180466"/>
            <a:ext cx="10080000" cy="261367"/>
            <a:chOff x="1439587" y="3481958"/>
            <a:chExt cx="10403788" cy="261367"/>
          </a:xfrm>
        </p:grpSpPr>
        <p:sp>
          <p:nvSpPr>
            <p:cNvPr id="6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9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743597" y="629057"/>
            <a:ext cx="8740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283583"/>
                </a:solidFill>
              </a:rPr>
              <a:t>ИНФОРМАЦИОННЫЕ ПАНЕЛИ</a:t>
            </a:r>
            <a:endParaRPr lang="ru-RU" sz="4000" b="1" dirty="0">
              <a:solidFill>
                <a:srgbClr val="28358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9347" y="1506868"/>
            <a:ext cx="966787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Всего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44872" y="1524959"/>
            <a:ext cx="4546678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83583"/>
                </a:solidFill>
              </a:rPr>
              <a:t>Автоматически изменились </a:t>
            </a:r>
            <a:r>
              <a:rPr lang="ru-RU" sz="1400" b="1" dirty="0" err="1" smtClean="0">
                <a:solidFill>
                  <a:srgbClr val="283583"/>
                </a:solidFill>
              </a:rPr>
              <a:t>ОКВЭДы</a:t>
            </a:r>
            <a:r>
              <a:rPr lang="ru-RU" sz="1400" b="1" dirty="0" smtClean="0">
                <a:solidFill>
                  <a:srgbClr val="283583"/>
                </a:solidFill>
              </a:rPr>
              <a:t> в таблице </a:t>
            </a:r>
            <a:endParaRPr lang="ru-RU" sz="1400" b="1" dirty="0">
              <a:solidFill>
                <a:srgbClr val="28358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590" y="1524959"/>
            <a:ext cx="1596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83583"/>
                </a:solidFill>
              </a:rPr>
              <a:t>Выбрав ОКВЭД</a:t>
            </a:r>
            <a:endParaRPr lang="ru-RU" sz="1400" b="1" dirty="0">
              <a:solidFill>
                <a:srgbClr val="283583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646838" y="1682372"/>
            <a:ext cx="30566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219325" y="1665769"/>
            <a:ext cx="30566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2" idx="2"/>
          </p:cNvCxnSpPr>
          <p:nvPr/>
        </p:nvCxnSpPr>
        <p:spPr>
          <a:xfrm>
            <a:off x="3102741" y="1814645"/>
            <a:ext cx="849763" cy="13857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210175" y="1832736"/>
            <a:ext cx="0" cy="2339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581775" y="1836672"/>
            <a:ext cx="0" cy="2339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8058150" y="1814645"/>
            <a:ext cx="0" cy="2339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8372475" y="1836672"/>
            <a:ext cx="1111361" cy="2182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4171950" y="3200400"/>
            <a:ext cx="205987" cy="200025"/>
          </a:xfrm>
          <a:prstGeom prst="ellipse">
            <a:avLst/>
          </a:prstGeom>
          <a:noFill/>
          <a:ln>
            <a:solidFill>
              <a:srgbClr val="E0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 стрелкой 30"/>
          <p:cNvCxnSpPr>
            <a:stCxn id="29" idx="6"/>
          </p:cNvCxnSpPr>
          <p:nvPr/>
        </p:nvCxnSpPr>
        <p:spPr>
          <a:xfrm flipV="1">
            <a:off x="4377937" y="1943100"/>
            <a:ext cx="5585213" cy="1357313"/>
          </a:xfrm>
          <a:prstGeom prst="straightConnector1">
            <a:avLst/>
          </a:prstGeom>
          <a:ln>
            <a:solidFill>
              <a:srgbClr val="E000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047501" y="1529991"/>
            <a:ext cx="1372973" cy="830997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7F7F7F"/>
                </a:solidFill>
              </a:rPr>
              <a:t>Значок указывает, </a:t>
            </a:r>
            <a:br>
              <a:rPr lang="ru-RU" sz="1200" dirty="0" smtClean="0">
                <a:solidFill>
                  <a:srgbClr val="7F7F7F"/>
                </a:solidFill>
              </a:rPr>
            </a:br>
            <a:r>
              <a:rPr lang="ru-RU" sz="1200" dirty="0" smtClean="0">
                <a:solidFill>
                  <a:srgbClr val="7F7F7F"/>
                </a:solidFill>
              </a:rPr>
              <a:t>что применен фильтр</a:t>
            </a:r>
            <a:endParaRPr lang="ru-RU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0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1" t="11580" b="26578"/>
          <a:stretch/>
        </p:blipFill>
        <p:spPr bwMode="auto">
          <a:xfrm>
            <a:off x="514351" y="2360988"/>
            <a:ext cx="10828144" cy="414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712719" y="180466"/>
            <a:ext cx="10080000" cy="261367"/>
            <a:chOff x="1439587" y="3481958"/>
            <a:chExt cx="10403788" cy="261367"/>
          </a:xfrm>
        </p:grpSpPr>
        <p:sp>
          <p:nvSpPr>
            <p:cNvPr id="6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9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743597" y="629057"/>
            <a:ext cx="8740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283583"/>
                </a:solidFill>
              </a:rPr>
              <a:t>ИНФОРМАЦИОННЫЕ ПАНЕЛИ</a:t>
            </a:r>
            <a:endParaRPr lang="ru-RU" sz="4000" b="1" dirty="0">
              <a:solidFill>
                <a:srgbClr val="28358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590" y="1524959"/>
            <a:ext cx="764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83583"/>
                </a:solidFill>
              </a:rPr>
              <a:t>Стандартно показывается  в таблице </a:t>
            </a:r>
            <a:br>
              <a:rPr lang="ru-RU" sz="1400" b="1" dirty="0" smtClean="0">
                <a:solidFill>
                  <a:srgbClr val="283583"/>
                </a:solidFill>
              </a:rPr>
            </a:br>
            <a:r>
              <a:rPr lang="ru-RU" sz="1400" b="1" dirty="0" smtClean="0">
                <a:solidFill>
                  <a:srgbClr val="283583"/>
                </a:solidFill>
              </a:rPr>
              <a:t>последний год (2022), чтобы показать за какой период представлены данные</a:t>
            </a:r>
            <a:endParaRPr lang="ru-RU" sz="1400" b="1" dirty="0">
              <a:solidFill>
                <a:srgbClr val="283583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1712719" y="2048179"/>
            <a:ext cx="639956" cy="18761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2971809" y="3219450"/>
            <a:ext cx="205987" cy="200025"/>
          </a:xfrm>
          <a:prstGeom prst="ellipse">
            <a:avLst/>
          </a:prstGeom>
          <a:noFill/>
          <a:ln>
            <a:solidFill>
              <a:srgbClr val="E0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 стрелкой 30"/>
          <p:cNvCxnSpPr>
            <a:stCxn id="29" idx="7"/>
          </p:cNvCxnSpPr>
          <p:nvPr/>
        </p:nvCxnSpPr>
        <p:spPr>
          <a:xfrm flipV="1">
            <a:off x="3147630" y="2162176"/>
            <a:ext cx="5901129" cy="1086567"/>
          </a:xfrm>
          <a:prstGeom prst="straightConnector1">
            <a:avLst/>
          </a:prstGeom>
          <a:ln>
            <a:solidFill>
              <a:srgbClr val="E000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048759" y="1632680"/>
            <a:ext cx="1895466" cy="1015663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7F7F7F"/>
                </a:solidFill>
              </a:rPr>
              <a:t>Стрелка</a:t>
            </a:r>
            <a:br>
              <a:rPr lang="ru-RU" sz="1200" dirty="0" smtClean="0">
                <a:solidFill>
                  <a:srgbClr val="7F7F7F"/>
                </a:solidFill>
              </a:rPr>
            </a:br>
            <a:r>
              <a:rPr lang="ru-RU" sz="1200" dirty="0" smtClean="0">
                <a:solidFill>
                  <a:srgbClr val="7F7F7F"/>
                </a:solidFill>
              </a:rPr>
              <a:t>указывает, что для  фильтра можно использовать </a:t>
            </a:r>
            <a:r>
              <a:rPr lang="ru-RU" sz="1200" b="1" dirty="0" smtClean="0">
                <a:solidFill>
                  <a:srgbClr val="7F7F7F"/>
                </a:solidFill>
              </a:rPr>
              <a:t>сортировку</a:t>
            </a:r>
            <a:endParaRPr lang="ru-RU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3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14</a:t>
            </a:fld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712719" y="180466"/>
            <a:ext cx="10080000" cy="261367"/>
            <a:chOff x="1439587" y="3481958"/>
            <a:chExt cx="10403788" cy="261367"/>
          </a:xfrm>
        </p:grpSpPr>
        <p:sp>
          <p:nvSpPr>
            <p:cNvPr id="6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9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743597" y="629057"/>
            <a:ext cx="8740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283583"/>
                </a:solidFill>
              </a:rPr>
              <a:t>ИНФОРМАЦИОННЫЕ ПАНЕЛИ</a:t>
            </a:r>
            <a:endParaRPr lang="ru-RU" sz="4000" b="1" dirty="0">
              <a:solidFill>
                <a:srgbClr val="28358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590" y="1524959"/>
            <a:ext cx="7645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83583"/>
                </a:solidFill>
              </a:rPr>
              <a:t>Перестроим </a:t>
            </a:r>
            <a:r>
              <a:rPr lang="en-US" sz="1400" b="1" dirty="0" smtClean="0">
                <a:solidFill>
                  <a:srgbClr val="283583"/>
                </a:solidFill>
              </a:rPr>
              <a:t> </a:t>
            </a:r>
            <a:r>
              <a:rPr lang="ru-RU" sz="1400" b="1" dirty="0" smtClean="0">
                <a:solidFill>
                  <a:srgbClr val="283583"/>
                </a:solidFill>
              </a:rPr>
              <a:t>таблицу с данными</a:t>
            </a:r>
            <a:endParaRPr lang="ru-RU" sz="1400" b="1" dirty="0">
              <a:solidFill>
                <a:srgbClr val="283583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9" b="4662"/>
          <a:stretch/>
        </p:blipFill>
        <p:spPr bwMode="auto">
          <a:xfrm>
            <a:off x="594667" y="1955114"/>
            <a:ext cx="8606484" cy="467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Овал 28"/>
          <p:cNvSpPr/>
          <p:nvPr/>
        </p:nvSpPr>
        <p:spPr>
          <a:xfrm>
            <a:off x="3251234" y="3119437"/>
            <a:ext cx="205987" cy="200025"/>
          </a:xfrm>
          <a:prstGeom prst="ellipse">
            <a:avLst/>
          </a:prstGeom>
          <a:noFill/>
          <a:ln>
            <a:solidFill>
              <a:srgbClr val="E0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 стрелкой 30"/>
          <p:cNvCxnSpPr>
            <a:stCxn id="29" idx="7"/>
          </p:cNvCxnSpPr>
          <p:nvPr/>
        </p:nvCxnSpPr>
        <p:spPr>
          <a:xfrm flipV="1">
            <a:off x="3427055" y="2062163"/>
            <a:ext cx="5901129" cy="1086567"/>
          </a:xfrm>
          <a:prstGeom prst="straightConnector1">
            <a:avLst/>
          </a:prstGeom>
          <a:ln>
            <a:solidFill>
              <a:srgbClr val="E000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328184" y="1632679"/>
            <a:ext cx="1895466" cy="1200329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7F7F7F"/>
                </a:solidFill>
              </a:rPr>
              <a:t>Стрелка</a:t>
            </a:r>
            <a:br>
              <a:rPr lang="ru-RU" sz="1200" dirty="0" smtClean="0">
                <a:solidFill>
                  <a:srgbClr val="7F7F7F"/>
                </a:solidFill>
              </a:rPr>
            </a:br>
            <a:r>
              <a:rPr lang="ru-RU" sz="1200" dirty="0" smtClean="0">
                <a:solidFill>
                  <a:srgbClr val="7F7F7F"/>
                </a:solidFill>
              </a:rPr>
              <a:t>указывает, что для  фильтра </a:t>
            </a:r>
            <a:r>
              <a:rPr lang="ru-RU" sz="1200" b="1" dirty="0" smtClean="0">
                <a:solidFill>
                  <a:srgbClr val="7F7F7F"/>
                </a:solidFill>
              </a:rPr>
              <a:t>ГОД</a:t>
            </a:r>
            <a:r>
              <a:rPr lang="ru-RU" sz="1200" dirty="0" smtClean="0">
                <a:solidFill>
                  <a:srgbClr val="7F7F7F"/>
                </a:solidFill>
              </a:rPr>
              <a:t> использовали </a:t>
            </a:r>
            <a:r>
              <a:rPr lang="ru-RU" sz="1200" b="1" dirty="0" smtClean="0">
                <a:solidFill>
                  <a:srgbClr val="7F7F7F"/>
                </a:solidFill>
              </a:rPr>
              <a:t>сортировку по убыванию</a:t>
            </a:r>
            <a:endParaRPr lang="ru-RU" b="1" dirty="0">
              <a:solidFill>
                <a:srgbClr val="7F7F7F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689384" y="3119436"/>
            <a:ext cx="205987" cy="200025"/>
          </a:xfrm>
          <a:prstGeom prst="ellipse">
            <a:avLst/>
          </a:prstGeom>
          <a:noFill/>
          <a:ln>
            <a:solidFill>
              <a:srgbClr val="E0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895371" y="3219448"/>
            <a:ext cx="5791554" cy="676277"/>
          </a:xfrm>
          <a:prstGeom prst="straightConnector1">
            <a:avLst/>
          </a:prstGeom>
          <a:ln>
            <a:solidFill>
              <a:srgbClr val="E000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686925" y="3295560"/>
            <a:ext cx="1895466" cy="1015663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7F7F7F"/>
                </a:solidFill>
              </a:rPr>
              <a:t>Значок фильтра, указывает, что для  фильтра </a:t>
            </a:r>
            <a:r>
              <a:rPr lang="ru-RU" sz="1200" b="1" dirty="0" smtClean="0">
                <a:solidFill>
                  <a:srgbClr val="7F7F7F"/>
                </a:solidFill>
              </a:rPr>
              <a:t>Месяц</a:t>
            </a:r>
            <a:r>
              <a:rPr lang="ru-RU" sz="1200" dirty="0" smtClean="0">
                <a:solidFill>
                  <a:srgbClr val="7F7F7F"/>
                </a:solidFill>
              </a:rPr>
              <a:t> использовали </a:t>
            </a:r>
            <a:r>
              <a:rPr lang="ru-RU" sz="1200" b="1" dirty="0" smtClean="0">
                <a:solidFill>
                  <a:srgbClr val="7F7F7F"/>
                </a:solidFill>
              </a:rPr>
              <a:t>фильтр</a:t>
            </a:r>
            <a:r>
              <a:rPr lang="ru-RU" sz="1200" b="1" dirty="0">
                <a:solidFill>
                  <a:srgbClr val="7F7F7F"/>
                </a:solidFill>
              </a:rPr>
              <a:t>.</a:t>
            </a:r>
            <a:r>
              <a:rPr lang="ru-RU" sz="1200" b="1" dirty="0" smtClean="0">
                <a:solidFill>
                  <a:srgbClr val="7F7F7F"/>
                </a:solidFill>
              </a:rPr>
              <a:t> </a:t>
            </a:r>
            <a:r>
              <a:rPr lang="ru-RU" sz="1200" dirty="0" smtClean="0">
                <a:solidFill>
                  <a:srgbClr val="7F7F7F"/>
                </a:solidFill>
              </a:rPr>
              <a:t>(Выбрали Декабрь)</a:t>
            </a:r>
            <a:endParaRPr lang="ru-RU" dirty="0">
              <a:solidFill>
                <a:srgbClr val="7F7F7F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 flipV="1">
            <a:off x="3028950" y="3803391"/>
            <a:ext cx="6657975" cy="397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96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5" t="12484" b="7170"/>
          <a:stretch/>
        </p:blipFill>
        <p:spPr bwMode="auto">
          <a:xfrm>
            <a:off x="586044" y="1937568"/>
            <a:ext cx="9225484" cy="458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15</a:t>
            </a:fld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712719" y="180466"/>
            <a:ext cx="10080000" cy="261367"/>
            <a:chOff x="1439587" y="3481958"/>
            <a:chExt cx="10403788" cy="261367"/>
          </a:xfrm>
        </p:grpSpPr>
        <p:sp>
          <p:nvSpPr>
            <p:cNvPr id="6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9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743597" y="629057"/>
            <a:ext cx="8740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283583"/>
                </a:solidFill>
              </a:rPr>
              <a:t>ИНФОРМАЦИОННЫЕ ПАНЕЛИ</a:t>
            </a:r>
            <a:endParaRPr lang="ru-RU" sz="4000" b="1" dirty="0">
              <a:solidFill>
                <a:srgbClr val="28358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590" y="1524959"/>
            <a:ext cx="7645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83583"/>
                </a:solidFill>
              </a:rPr>
              <a:t>Перестроим </a:t>
            </a:r>
            <a:r>
              <a:rPr lang="en-US" sz="1400" b="1" dirty="0" smtClean="0">
                <a:solidFill>
                  <a:srgbClr val="283583"/>
                </a:solidFill>
              </a:rPr>
              <a:t> </a:t>
            </a:r>
            <a:r>
              <a:rPr lang="ru-RU" sz="1400" b="1" dirty="0" smtClean="0">
                <a:solidFill>
                  <a:srgbClr val="283583"/>
                </a:solidFill>
              </a:rPr>
              <a:t>таблицу с данными</a:t>
            </a:r>
            <a:endParaRPr lang="ru-RU" sz="1400" b="1" dirty="0">
              <a:solidFill>
                <a:srgbClr val="283583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9583931" y="2429232"/>
            <a:ext cx="205987" cy="200025"/>
          </a:xfrm>
          <a:prstGeom prst="ellipse">
            <a:avLst/>
          </a:prstGeom>
          <a:noFill/>
          <a:ln>
            <a:solidFill>
              <a:srgbClr val="E0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9897253" y="2873554"/>
            <a:ext cx="1895466" cy="461665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7F7F7F"/>
                </a:solidFill>
              </a:rPr>
              <a:t>Значок раскрывает меню. </a:t>
            </a:r>
            <a:endParaRPr lang="ru-RU" b="1" dirty="0">
              <a:solidFill>
                <a:srgbClr val="7F7F7F"/>
              </a:solidFill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cxnSp>
        <p:nvCxnSpPr>
          <p:cNvPr id="16" name="Прямая со стрелкой 15"/>
          <p:cNvCxnSpPr>
            <a:endCxn id="29" idx="5"/>
          </p:cNvCxnSpPr>
          <p:nvPr/>
        </p:nvCxnSpPr>
        <p:spPr>
          <a:xfrm flipH="1" flipV="1">
            <a:off x="9759752" y="2599964"/>
            <a:ext cx="137502" cy="273591"/>
          </a:xfrm>
          <a:prstGeom prst="straightConnector1">
            <a:avLst/>
          </a:prstGeom>
          <a:ln>
            <a:solidFill>
              <a:srgbClr val="E000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78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16</a:t>
            </a:fld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712719" y="180466"/>
            <a:ext cx="10080000" cy="261367"/>
            <a:chOff x="1439587" y="3481958"/>
            <a:chExt cx="10403788" cy="261367"/>
          </a:xfrm>
        </p:grpSpPr>
        <p:sp>
          <p:nvSpPr>
            <p:cNvPr id="6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9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743597" y="629057"/>
            <a:ext cx="8740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283583"/>
                </a:solidFill>
              </a:rPr>
              <a:t>ИНФОРМАЦИОННЫЕ ПАНЕЛИ</a:t>
            </a:r>
            <a:endParaRPr lang="ru-RU" sz="4000" b="1" dirty="0">
              <a:solidFill>
                <a:srgbClr val="28358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589" y="1498143"/>
            <a:ext cx="2625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83583"/>
                </a:solidFill>
              </a:rPr>
              <a:t>Выбрав команду меню</a:t>
            </a:r>
            <a:br>
              <a:rPr lang="ru-RU" sz="1400" b="1" dirty="0" smtClean="0">
                <a:solidFill>
                  <a:srgbClr val="283583"/>
                </a:solidFill>
              </a:rPr>
            </a:br>
            <a:endParaRPr lang="ru-RU" sz="1400" b="1" dirty="0">
              <a:solidFill>
                <a:srgbClr val="283583"/>
              </a:solidFill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4" t="11248" b="25359"/>
          <a:stretch/>
        </p:blipFill>
        <p:spPr bwMode="auto">
          <a:xfrm>
            <a:off x="471868" y="2089911"/>
            <a:ext cx="10181756" cy="400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441031" y="1498143"/>
            <a:ext cx="1941983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Свернуть строки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5493967" y="1713586"/>
            <a:ext cx="30566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942358" y="1665769"/>
            <a:ext cx="30566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956589" y="1498143"/>
            <a:ext cx="3527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83583"/>
                </a:solidFill>
              </a:rPr>
              <a:t>Получим таблицу по округам</a:t>
            </a:r>
            <a:endParaRPr lang="ru-RU" sz="1400" b="1" dirty="0">
              <a:solidFill>
                <a:srgbClr val="283583"/>
              </a:solidFill>
            </a:endParaRPr>
          </a:p>
        </p:txBody>
      </p:sp>
      <p:cxnSp>
        <p:nvCxnSpPr>
          <p:cNvPr id="12" name="Прямая со стрелкой 11"/>
          <p:cNvCxnSpPr>
            <a:stCxn id="17" idx="2"/>
          </p:cNvCxnSpPr>
          <p:nvPr/>
        </p:nvCxnSpPr>
        <p:spPr>
          <a:xfrm>
            <a:off x="4412023" y="1805920"/>
            <a:ext cx="5189177" cy="18612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732937" y="5715000"/>
            <a:ext cx="205987" cy="200025"/>
          </a:xfrm>
          <a:prstGeom prst="ellipse">
            <a:avLst/>
          </a:prstGeom>
          <a:noFill/>
          <a:ln>
            <a:solidFill>
              <a:srgbClr val="E0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137577" y="6217182"/>
            <a:ext cx="2491447" cy="276999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7F7F7F"/>
                </a:solidFill>
              </a:rPr>
              <a:t>Значок «раскрыть /свернуть»</a:t>
            </a:r>
            <a:endParaRPr lang="ru-RU" b="1" dirty="0">
              <a:solidFill>
                <a:srgbClr val="7F7F7F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835930" y="5915025"/>
            <a:ext cx="301647" cy="302157"/>
          </a:xfrm>
          <a:prstGeom prst="straightConnector1">
            <a:avLst/>
          </a:prstGeom>
          <a:ln>
            <a:solidFill>
              <a:srgbClr val="E000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00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17</a:t>
            </a:fld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712719" y="180466"/>
            <a:ext cx="10080000" cy="261367"/>
            <a:chOff x="1439587" y="3481958"/>
            <a:chExt cx="10403788" cy="261367"/>
          </a:xfrm>
        </p:grpSpPr>
        <p:sp>
          <p:nvSpPr>
            <p:cNvPr id="6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9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743597" y="629057"/>
            <a:ext cx="8740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283583"/>
                </a:solidFill>
              </a:rPr>
              <a:t>ИНФОРМАЦИОННЫЕ ПАНЕЛИ</a:t>
            </a:r>
            <a:endParaRPr lang="ru-RU" sz="4000" b="1" dirty="0">
              <a:solidFill>
                <a:srgbClr val="283583"/>
              </a:solidFill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45431" y="1559697"/>
            <a:ext cx="1941983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Экспорт таблицы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0" r="678" b="27125"/>
          <a:stretch/>
        </p:blipFill>
        <p:spPr bwMode="auto">
          <a:xfrm>
            <a:off x="773387" y="2018941"/>
            <a:ext cx="10789964" cy="401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>
            <a:off x="2487414" y="1867474"/>
            <a:ext cx="7856736" cy="21614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70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18</a:t>
            </a:fld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712719" y="180466"/>
            <a:ext cx="10080000" cy="261367"/>
            <a:chOff x="1439587" y="3481958"/>
            <a:chExt cx="10403788" cy="261367"/>
          </a:xfrm>
        </p:grpSpPr>
        <p:sp>
          <p:nvSpPr>
            <p:cNvPr id="7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10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743597" y="629057"/>
            <a:ext cx="8740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283583"/>
                </a:solidFill>
              </a:rPr>
              <a:t>ИНФОРМАЦИОННЫЕ ПАНЕЛИ</a:t>
            </a:r>
            <a:endParaRPr lang="ru-RU" sz="4000" b="1" dirty="0">
              <a:solidFill>
                <a:srgbClr val="28358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023" y="1509208"/>
            <a:ext cx="2331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83583"/>
                </a:solidFill>
              </a:rPr>
              <a:t>Перейдем на вкладку</a:t>
            </a:r>
            <a:endParaRPr lang="ru-RU" sz="1400" b="1" dirty="0">
              <a:solidFill>
                <a:srgbClr val="283583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89644" y="1509208"/>
            <a:ext cx="2183746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4. Сравнение регионов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7" b="4913"/>
          <a:stretch/>
        </p:blipFill>
        <p:spPr bwMode="auto">
          <a:xfrm>
            <a:off x="599247" y="1983180"/>
            <a:ext cx="9253756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0152274" y="3870662"/>
            <a:ext cx="1492301" cy="1015663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283583"/>
                </a:solidFill>
              </a:rPr>
              <a:t>На графике отображаются данные только по  </a:t>
            </a:r>
            <a:br>
              <a:rPr lang="ru-RU" sz="1200" dirty="0" smtClean="0">
                <a:solidFill>
                  <a:srgbClr val="283583"/>
                </a:solidFill>
              </a:rPr>
            </a:br>
            <a:r>
              <a:rPr lang="ru-RU" sz="1200" b="1" dirty="0" smtClean="0">
                <a:solidFill>
                  <a:srgbClr val="283583"/>
                </a:solidFill>
              </a:rPr>
              <a:t>8 субъектам РФ</a:t>
            </a:r>
            <a:r>
              <a:rPr lang="ru-RU" sz="1200" dirty="0">
                <a:solidFill>
                  <a:srgbClr val="283583"/>
                </a:solidFill>
              </a:rPr>
              <a:t/>
            </a:r>
            <a:br>
              <a:rPr lang="ru-RU" sz="1200" dirty="0">
                <a:solidFill>
                  <a:srgbClr val="283583"/>
                </a:solidFill>
              </a:rPr>
            </a:br>
            <a:r>
              <a:rPr lang="ru-RU" sz="1200" dirty="0" smtClean="0">
                <a:solidFill>
                  <a:srgbClr val="283583"/>
                </a:solidFill>
              </a:rPr>
              <a:t>(по умолчанию)</a:t>
            </a:r>
            <a:endParaRPr lang="ru-RU" dirty="0"/>
          </a:p>
        </p:txBody>
      </p:sp>
      <p:cxnSp>
        <p:nvCxnSpPr>
          <p:cNvPr id="35" name="Прямая со стрелкой 34"/>
          <p:cNvCxnSpPr/>
          <p:nvPr/>
        </p:nvCxnSpPr>
        <p:spPr>
          <a:xfrm flipH="1">
            <a:off x="8559913" y="4886325"/>
            <a:ext cx="1755662" cy="1314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0152274" y="2279985"/>
            <a:ext cx="1492301" cy="461665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283583"/>
                </a:solidFill>
              </a:rPr>
              <a:t>Используются фильтры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42" idx="1"/>
          </p:cNvCxnSpPr>
          <p:nvPr/>
        </p:nvCxnSpPr>
        <p:spPr>
          <a:xfrm flipH="1" flipV="1">
            <a:off x="8268038" y="2510817"/>
            <a:ext cx="188423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14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7" r="850" b="5316"/>
          <a:stretch/>
        </p:blipFill>
        <p:spPr bwMode="auto">
          <a:xfrm>
            <a:off x="490473" y="2085975"/>
            <a:ext cx="9167877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19</a:t>
            </a:fld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712719" y="180466"/>
            <a:ext cx="10080000" cy="261367"/>
            <a:chOff x="1439587" y="3481958"/>
            <a:chExt cx="10403788" cy="261367"/>
          </a:xfrm>
        </p:grpSpPr>
        <p:sp>
          <p:nvSpPr>
            <p:cNvPr id="7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10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743597" y="629057"/>
            <a:ext cx="8740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283583"/>
                </a:solidFill>
              </a:rPr>
              <a:t>ИНФОРМАЦИОННЫЕ ПАНЕЛИ</a:t>
            </a:r>
            <a:endParaRPr lang="ru-RU" sz="4000" b="1" dirty="0">
              <a:solidFill>
                <a:srgbClr val="28358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023" y="1509208"/>
            <a:ext cx="2543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83583"/>
                </a:solidFill>
              </a:rPr>
              <a:t>График можно сохранить :</a:t>
            </a:r>
            <a:endParaRPr lang="ru-RU" sz="1400" b="1" dirty="0">
              <a:solidFill>
                <a:srgbClr val="283583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22" t="44989" r="791" b="35816"/>
          <a:stretch/>
        </p:blipFill>
        <p:spPr bwMode="auto">
          <a:xfrm>
            <a:off x="8086725" y="3809999"/>
            <a:ext cx="1466850" cy="10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862079" y="1509207"/>
            <a:ext cx="2319521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 Сделать скриншот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72331" y="1486119"/>
            <a:ext cx="3328769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 Сохранить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изображение как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829050" y="1816984"/>
            <a:ext cx="4333875" cy="25645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819900" y="1793896"/>
            <a:ext cx="1343025" cy="22732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074261" y="1481071"/>
            <a:ext cx="2354729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Версия для печати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9310907" y="1793896"/>
            <a:ext cx="766543" cy="12255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70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621198"/>
            <a:ext cx="10967659" cy="654710"/>
          </a:xfrm>
        </p:spPr>
        <p:txBody>
          <a:bodyPr/>
          <a:lstStyle/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Единый Интернет-портал Росстата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https://rosstat.gov.ru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endParaRPr lang="ru-RU" sz="2000" dirty="0"/>
          </a:p>
          <a:p>
            <a:endParaRPr lang="ru-RU" sz="3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2"/>
          <a:stretch/>
        </p:blipFill>
        <p:spPr bwMode="auto">
          <a:xfrm>
            <a:off x="1365220" y="1158951"/>
            <a:ext cx="8686797" cy="5196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1712719" y="180466"/>
            <a:ext cx="10080000" cy="261367"/>
            <a:chOff x="1439587" y="3481958"/>
            <a:chExt cx="10403788" cy="261367"/>
          </a:xfrm>
        </p:grpSpPr>
        <p:sp>
          <p:nvSpPr>
            <p:cNvPr id="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11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3" name="Овал 12"/>
          <p:cNvSpPr/>
          <p:nvPr/>
        </p:nvSpPr>
        <p:spPr>
          <a:xfrm>
            <a:off x="7766462" y="2790701"/>
            <a:ext cx="1341912" cy="6768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225" y="545611"/>
            <a:ext cx="1127308" cy="80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7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1" b="5445"/>
          <a:stretch/>
        </p:blipFill>
        <p:spPr bwMode="auto">
          <a:xfrm>
            <a:off x="311767" y="1921760"/>
            <a:ext cx="9853964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20</a:t>
            </a:fld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712719" y="180466"/>
            <a:ext cx="10080000" cy="261367"/>
            <a:chOff x="1439587" y="3481958"/>
            <a:chExt cx="10403788" cy="261367"/>
          </a:xfrm>
        </p:grpSpPr>
        <p:sp>
          <p:nvSpPr>
            <p:cNvPr id="7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10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743597" y="629057"/>
            <a:ext cx="8740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283583"/>
                </a:solidFill>
              </a:rPr>
              <a:t>ИНФОРМАЦИОННЫЕ ПАНЕЛИ</a:t>
            </a:r>
            <a:endParaRPr lang="ru-RU" sz="4000" b="1" dirty="0">
              <a:solidFill>
                <a:srgbClr val="283583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99137" y="1539986"/>
            <a:ext cx="1075334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рафики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335763" y="1826103"/>
            <a:ext cx="401041" cy="1366490"/>
          </a:xfrm>
          <a:prstGeom prst="line">
            <a:avLst/>
          </a:prstGeom>
          <a:ln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770635" y="1826103"/>
            <a:ext cx="1649465" cy="3526489"/>
          </a:xfrm>
          <a:prstGeom prst="line">
            <a:avLst/>
          </a:prstGeom>
          <a:ln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0021" y="1509208"/>
            <a:ext cx="942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83583"/>
                </a:solidFill>
              </a:rPr>
              <a:t>Вкладка</a:t>
            </a:r>
            <a:endParaRPr lang="ru-RU" sz="1400" b="1" dirty="0">
              <a:solidFill>
                <a:srgbClr val="283583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58307" y="1524596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283583"/>
                </a:solidFill>
              </a:rPr>
              <a:t>м</a:t>
            </a:r>
            <a:r>
              <a:rPr lang="ru-RU" sz="1400" b="1" dirty="0" smtClean="0">
                <a:solidFill>
                  <a:srgbClr val="283583"/>
                </a:solidFill>
              </a:rPr>
              <a:t>ожно открыть в отдельном окне </a:t>
            </a:r>
            <a:endParaRPr lang="ru-RU" sz="1400" b="1" dirty="0">
              <a:solidFill>
                <a:srgbClr val="283583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9880218" y="2789595"/>
            <a:ext cx="205987" cy="200025"/>
          </a:xfrm>
          <a:prstGeom prst="ellipse">
            <a:avLst/>
          </a:prstGeom>
          <a:noFill/>
          <a:ln>
            <a:solidFill>
              <a:srgbClr val="E0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10193540" y="2658774"/>
            <a:ext cx="1599179" cy="830997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83583"/>
                </a:solidFill>
              </a:rPr>
              <a:t>и</a:t>
            </a:r>
            <a:r>
              <a:rPr lang="ru-RU" sz="1200" b="1" dirty="0" smtClean="0">
                <a:solidFill>
                  <a:srgbClr val="283583"/>
                </a:solidFill>
              </a:rPr>
              <a:t>спользуя команду меню</a:t>
            </a:r>
          </a:p>
          <a:p>
            <a:r>
              <a:rPr lang="ru-RU" sz="1200" b="1" dirty="0" smtClean="0">
                <a:solidFill>
                  <a:srgbClr val="7F7F7F"/>
                </a:solidFill>
              </a:rPr>
              <a:t>«Развернуть отдельно»</a:t>
            </a:r>
            <a:endParaRPr lang="ru-RU" b="1" dirty="0">
              <a:solidFill>
                <a:srgbClr val="7F7F7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12251" y="1416875"/>
            <a:ext cx="212156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 Описание показателя и блока показателей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09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21</a:t>
            </a:fld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712719" y="180466"/>
            <a:ext cx="10080000" cy="261367"/>
            <a:chOff x="1439587" y="3481958"/>
            <a:chExt cx="10403788" cy="261367"/>
          </a:xfrm>
        </p:grpSpPr>
        <p:sp>
          <p:nvSpPr>
            <p:cNvPr id="7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10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743597" y="629057"/>
            <a:ext cx="8740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283583"/>
                </a:solidFill>
              </a:rPr>
              <a:t>ИНФОРМАЦИОННЫЕ ПАНЕЛИ</a:t>
            </a:r>
            <a:endParaRPr lang="ru-RU" sz="4000" b="1" dirty="0">
              <a:solidFill>
                <a:srgbClr val="283583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0021" y="1509208"/>
            <a:ext cx="5810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83583"/>
                </a:solidFill>
              </a:rPr>
              <a:t>Развернутый график</a:t>
            </a:r>
            <a:endParaRPr lang="ru-RU" sz="1400" b="1" dirty="0">
              <a:solidFill>
                <a:srgbClr val="283583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" b="4176"/>
          <a:stretch/>
        </p:blipFill>
        <p:spPr bwMode="auto">
          <a:xfrm>
            <a:off x="435811" y="1932345"/>
            <a:ext cx="9038838" cy="452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Овал 27"/>
          <p:cNvSpPr/>
          <p:nvPr/>
        </p:nvSpPr>
        <p:spPr>
          <a:xfrm>
            <a:off x="9235789" y="2313345"/>
            <a:ext cx="205987" cy="200025"/>
          </a:xfrm>
          <a:prstGeom prst="ellipse">
            <a:avLst/>
          </a:prstGeom>
          <a:noFill/>
          <a:ln>
            <a:solidFill>
              <a:srgbClr val="E0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9720482" y="2702703"/>
            <a:ext cx="1599179" cy="1200329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283583"/>
                </a:solidFill>
              </a:rPr>
              <a:t>Используя команду меню</a:t>
            </a:r>
          </a:p>
          <a:p>
            <a:r>
              <a:rPr lang="ru-RU" sz="1200" b="1" dirty="0" smtClean="0">
                <a:solidFill>
                  <a:srgbClr val="7F7F7F"/>
                </a:solidFill>
              </a:rPr>
              <a:t>«Закрыть»,</a:t>
            </a:r>
          </a:p>
          <a:p>
            <a:r>
              <a:rPr lang="ru-RU" sz="1200" b="1" dirty="0" smtClean="0">
                <a:solidFill>
                  <a:srgbClr val="7F7F7F"/>
                </a:solidFill>
              </a:rPr>
              <a:t>вернемся к исходному состоянию</a:t>
            </a:r>
            <a:endParaRPr lang="ru-RU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7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</a:t>
            </a:fld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712719" y="180466"/>
            <a:ext cx="10080000" cy="261367"/>
            <a:chOff x="1439587" y="3481958"/>
            <a:chExt cx="10403788" cy="261367"/>
          </a:xfrm>
        </p:grpSpPr>
        <p:sp>
          <p:nvSpPr>
            <p:cNvPr id="6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9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743597" y="629057"/>
            <a:ext cx="8740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283583"/>
                </a:solidFill>
              </a:rPr>
              <a:t>ИНФОРМАЦИОННЫЕ ПАНЕЛИ</a:t>
            </a:r>
            <a:endParaRPr lang="ru-RU" sz="4000" b="1" dirty="0">
              <a:solidFill>
                <a:srgbClr val="283583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85" y="1259981"/>
            <a:ext cx="855889" cy="80025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48306" y="1336943"/>
            <a:ext cx="4899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 smtClean="0">
                <a:solidFill>
                  <a:srgbClr val="7F7F7F"/>
                </a:solidFill>
              </a:rPr>
              <a:t>Высокоинтерактивные</a:t>
            </a:r>
            <a:r>
              <a:rPr lang="ru-RU" sz="1200" b="1" dirty="0" smtClean="0">
                <a:solidFill>
                  <a:srgbClr val="7F7F7F"/>
                </a:solidFill>
              </a:rPr>
              <a:t> информационные панели</a:t>
            </a:r>
            <a:br>
              <a:rPr lang="ru-RU" sz="1200" b="1" dirty="0" smtClean="0">
                <a:solidFill>
                  <a:srgbClr val="7F7F7F"/>
                </a:solidFill>
              </a:rPr>
            </a:br>
            <a:r>
              <a:rPr lang="ru-RU" sz="1200" b="1" dirty="0" smtClean="0">
                <a:solidFill>
                  <a:srgbClr val="7F7F7F"/>
                </a:solidFill>
              </a:rPr>
              <a:t>на базе </a:t>
            </a:r>
            <a:r>
              <a:rPr lang="en-US" sz="1200" b="1" dirty="0" smtClean="0">
                <a:solidFill>
                  <a:srgbClr val="7F7F7F"/>
                </a:solidFill>
              </a:rPr>
              <a:t>BI</a:t>
            </a:r>
            <a:r>
              <a:rPr lang="ru-RU" sz="1200" b="1" dirty="0" smtClean="0">
                <a:solidFill>
                  <a:srgbClr val="7F7F7F"/>
                </a:solidFill>
              </a:rPr>
              <a:t>-системы Росстата размещены на официальном сайте Росстат по следующим направлениям:</a:t>
            </a:r>
            <a:endParaRPr lang="ru-RU" sz="1100" b="1" dirty="0">
              <a:solidFill>
                <a:srgbClr val="7F7F7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1268" y="2150030"/>
            <a:ext cx="1944000" cy="7718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Демография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AutoShape 4" descr="data:image/png;base64,iVBORw0KGgoAAAANSUhEUgAAAWkAAAFoCAYAAACVJwrrAAAABHNCSVQICAgIfAhkiAAAAAlwSFlzAAADsAAAA7ABJ8QPrQAAG2lJREFUeJzt3WtsVGee5/Gf62LjS4GxsbkMDsYEQ9xJcGCzu+lIg+3eTk+LbgEtTTov1qKy6p7p9ItNjLS7youZQM9o0WYk6GijTmsSLeW1dsTMrgS9mtZosiswq8kg7Shgt7LJDJ5AJWa4GmO7fKtyXfbFOTbGrrLrcqpOnfL3I0WIqlOn/gTzr6f+z/95Hgk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4DhldgcAa8WGjrdLapfUvOSpfkkD7t2nxwodE4DskaRLQGzoeLOkNyX5JdWucvmApPfcu08H8huVfdq6TtXK+KDqkLRDyz+wcjUmaVDG/8uBzy++HbT4/sACkrSDxYaO10o6IyM5Zyooqce9+/QFK2Oyi5mY/ZIOy0jOhRSUdEHSeyRsWI0k7VBmWeO8ch8lBmQka0eWQdq6TjVLekfZfVDlQ7+kk59ffLvf5jhQIkjSDhQbOu6XMYJerbSRrgFJnU5K1ObI+S0ZCboY9Ut6nZE1cuWyOwBkxhxBW5mgJaN+e97C++VVW9epDknXVLwJWjJKLtfauk69ZXcgcDZG0g5i1qBvytoEvdhJ9+7TJ/J0b0uYSe+M3XFk6IKMUbVjvqmgeJCkHSQ2dPys8l97PSpjZC1JB5M8H5T0lYwOhwEVsK2vretUIf78+TIgqZNEjUyRpB3CbLO7aXccKQzIqMFezle3iMMT9DwSNTJGknaIAo2irTAm4+v9Sffu00ErbtjWdeqMjEnCUkCiRkaYOHSOI3YHkKb5fuWbsaHjl2JDxztyuVlb1ym/SidBS0YpyWk1ddiIkbQDmB0d1+yOIwf9kl7PdGRt9kBfU/4mSu30+ucX3w7YHQSKHyNpZ+iwO4AcdcgYWZ/I8HVnVZoJWpLOmL3ewIpI0s5QKv+Y34kNHb9mfjNYkVnm6Mh7RPaZX9IPrIgkjUJrl3QpNnR8tRp7MS9UsYrfLOkAKZGkYYdaSefN5e3LmKPo5gLGY6e18GGEHJCkYaezKRL1sUIHYiM/tWmshCTtDAN2B5BHTyRq8+t/h13B2MQp7ZWwAUnaGUo5SUtPJuq1mLAO2x0AihdJ2gHM/uK1kKjblXy/kKLhK3dpa43H6tuuxQ8mpIkk7Ry9dgdQAOfXVyU67A4iFV+5S794pUE/3rfe8nu3dZ1atS0RaxNJ2jkCMvbFKGXNf3QsVJSTaPMJurXOq0O7qrR/S4XVb0GSRlIkaYcwtwPtsTuOdESGdigRdWf12q72sLrawxZHlJvFCXpezz+z/LOk2eobojSQpB3EPOG7qA+OjQztUPR+nRJTlVnf4z+8OmVhRLnZWuNZlqAlqbXOq9eeqbHyrXZYeTOUDpK087xudwCpzCdoSYqHy7O+z7b6mH76/Wmrwspaa51Xfd9rXJag5/1o33orJxGbrboRSgtJ2nmKshNgcYKWpPhUVU73+9dd0/JVJXINK2uHdlWr73ub5StP/U/EV+7SH7680aq3LMpaPOxHknaeoltGvDRBS1J8PLdSgK8qoa599tSme16sTTv57t9cYVXZg4lDJGV5wyfyx9xAv9nmMJ6QLEFLUnyqUomoW2WeWNb3/un3p/WrK+tyCS8jW2s8erejPmV5I5WeF2t19V5Y10fn8hRZbszT1Ttk9KAHJV1mL2vnIEk7S9HsaZGIuhX5+xbFVhgxx0Y3yNM4mvV7bKuPaW9TVH8/nP8f04NNlfqDlzeuWN5Yybsdm9T9l/cUisQtjix75p4gZ7W8ROZv6zp1TNJRjvEqfpQ7nKUo6tGJcLnCn+1eMUFLUvR2Y87vdfil2ZzvsRKjrlyndzvrs07QkrS1xq1fvNJgYWSWOC/jZyYoY8K5U8Zp8AMyRtZFVzrDciRphzD3X7Z9cik+VanZgb2Kp9FiF5+qzLk23dUeyen1K9m/pUJ939usQ7tym+Sc11rn1R++vLz0Y4dFJY6gjAT9jqRLMg4a6JGxMOotduArfiRp57B9T4vo7QbNDuzNaKHKXI6j6W31MW2rz76unYyv3KV3O+v1wSsN2lqT3aKbVA7tqso2UQctDeTxToInZSToZvM9ms3f95vPM2FZ5EjSztFh1xsnom6Fv2hR5Ob2jF8bG92Q82j6xVbrJuRee6ZG53+wRQebsl9ss5osE3XQ4jDmP9SDMkfUn198e6f52JgeT0Bb/b6wGEnaOWwZ8cTHazQ7sFex0Q1Z3yOb5L7Y3qZoTq+XjNLGhR9sVc+LtTnVntN1aFfVqn3WeXbZ/LVZ5gi6revUWRmljloZP0/9n198O2hHcEgfSdoB0jm41WqJqFuRm9s1+9luJXJYPSgZtelcEvWeHJL0/i0V+uA7DXkpbaymtc6byajd6i6LfvPXd2TUpMck+WXUpDvM3ztiL5i1jhY8Zyjo5E58vEbhoR05J+fForcb5Kqezqolb+/2zJP0/i0V+vG+9dq/2fLd6jIyX/++ei+sDwcndPVuygU6g1a+7+cX3+5v6zrVLyMhn5HR1dEu42cpKOkC7XfOQJJ2ho5CvEki6tbcze1JF6dYITJk7CGUaaLOZHn4oV3V+vG+9QUfNa9m/+YKffBKg66PzuncF5P6P8MzheipPiqjDa9DRmfHyc8vvn0i328Ka5XZHQBWFxs6fkJ57GlNRN2K3mlU9HZD1luMZqJ85y15tj3I6DXP/X7qHuStNR699kyNDu2qsrMGnLHro3O6MxXV0OicHszEjv7HX/7bvOxw2NZ16i0ZPz+1Mnqkj1KLdg6StAPkM0lH79dp7uutlpY20uGuG1f57q/SXjb+u3+88YmVh1trPDrYtE6HdlVnvIy7SHX6/N39+bq5ecDveRklj6CkFyh3OAPljjXKruQ8Lza6QbOffkPepjtpjap9lQm11nm1f3NFKSXmxYL5unEo0Ddfi+559cLdM19NRNtlTCL+PF/vCeswknYAq0bShS5rpKvME5O7cVSexodyVc8kvWbk6i5VzVh/tmCx8Pm7Lfm3GAr0HZHRI92uxxOFC67eC+uNv36gg02Verezvl9G+WNQ0gWfv5uRdRFiJL0GxMdrFL1fn7cJwVwlom5FbzcoertBZZ6YXNUzKquIqGzd4yXhmSTo66Nz+mhwQpeHZ8wTVHyWLf2WpI8GJ/SXX07rzmRUB5sq9aN963Md2QdzebE5Un5Txj4dK3YCzU9W1hi1+w49npQ+Gwr0XZDU6/N3F/XpP2sNSbpExacqFb1fr9jDDbaVNLKRiLpX3bhpJXcmY/rpxw8WktH10Tn97JNRhSJxS/Z9/mhwQh8OTiz8/vLwjK7eC6vve5tz6SgJZvOiUKCvQ8Y3rI60ro/E9ZEZ+4HkB+kekXQkFOgLSjrp83cHsokL1iJJO8NAOhfFRjcoNu5zXGK20rkvQklb2859MWlJkj73xeSyx0KRuH795ZR+tC/rckwwk4tDgb5aGb3P/pWuO/fFpM783Zha67yqKXdpaHROoUhc+7dUrPbNolnGyPqYpB6fvzutnz/kB0naGZbVChNRtxJTlYpN+BQfr8lp9FlKrj9Kvs/Hncncl5ZLyldv81dpv78xej6vNBY47d9codY678JhBL5yl157piaTD5MOSZdCgb4eRtX2IUk7w0D0fp0S4QrFJyuNU0/W6Eh5Na0bvUlX9VnVDeIrdyVN1DW59WenNVINBfr8MjbxT4txkO7mLENaUCtjVH3Q5+8u2kOQS5lzOv/XMPfu02ORoR1jc19vUWx07ZYy0vGjfeuTLmjJoRTxhJ4Xlw9gW+u8uU5MBle7IBToO6sMEnQe+M0YUGC04DlEKNB3STkuDzdqp9O6PDwjn9elg09VWtr1cGcypg8HJ3RnKqqt1R7blmcvjsPndem1thpL9/C4ei+sc59PKjQXV+tGb8oPhnSt1n4XCvSdUPGcohJgRF1YJGmHsOIf6hsfP1hWCnjtmZqko8NMXR+de6KrQjJKA794paEUF55YacDn734h1ZOZljgKhERdQJQ7nCOnGfbLwzNJa7Xnvpi0ZDIs2X0Wt3whpWCqJ8z+5zOFCyVtfnPRDAqAJO0c/bm8eGg09ekmQyk6IjJxZyp590RornhOzy5SK21RelZFcK5lCmdDgb5mu4NYC0jSDmEu2c16NL21JnUjz9bq3Jt8fF5+lLLUn+xBs7xVzOcPzvdqI8/4l+Usv8r2hb/dtC5poj7YVGnJ5N6hp5NPQFqxgKTEBZc+YC5WebPwoWTsiNm3jTwiSTtL1nsq+Mpd+uCVhoWjnOYXNvzByxstCczcsGdhkrC1zqt3O+vzeuBrCRjz+buDSR5/S8Vb5liqWLpOShbdHQ4TCvTd1OOTnuFsF3z+7qNLHwwF+h7JOUlaknam+LCBBRhJO897dgcAyyybNDRb7pyUoCVnlGYciyTtPGtlG8kLsv4E7WLTn+Sxw4UOwgK04+URSdphzK+VayFR9yrHtkMHSNat01HoICzQbPZ0Iw9I0s5U6iWPoLnx/GW7A8mjgaUnoSw65sqJOuwOoFSRpB3IPLA0aHMY+XTS/LXfziDyrD/JYx3Z3uzXX07rjY8f6GefPNKdyfQO95Uerwp94+MH+mhwIpfVp/uyfSFWRpJ2rpOrX+JIYzLLOeZm80Erbjp3fVjRW/dzukf01n3NXR+2Ihwp+beErEbRHw1O6GefjOrq3bB+/eWU3vh49YN95/37/of6cHBCV++G9eHghM783Xg2IUh0HOUNSdqhzE3YgzaHkQ/vLSkDWFJ/Hz99TuOnzykxs3z/knQkZsIaP31OE788b0U4wRTnCGY1Gv303pN/pjuTUV29l96fc+l+Lr/+ciqbECTnlmmKHkna2UptND0m6edLHrOk/r7upWeVmA5r6i8uZpyoEzNhTXxwXonpsCr27bYinN4Uj2eV6JItyU93qf/SLVZX2j5gFUwc5glJ2sHM0XQpnT/Xs3QyzexmCeR64+pXu1RWVaHZK59p7I97Fb7y2aqvScyEFTavn7s+LE9To6pf7co1lGQfRDlZup/1oV3VaS/1X7pN7Y8tOhwB1mHFocOZeydcsjsOCwR9/u6dyZ4wd1u7phy/Us+PiBfXlb2tTfK2PrXkullFh5+sP5e375bv2HdVVpnz4QE9Pn930iSdy8EOoUhcQ4/mVON1Zbx/953J2MJBDbns47La4QXIDv9TS0Ao0Hdezl9Q0Gl2rSQVCvS9JYt2XZu7Pqzwlc8UHhxSYjp16cNdv0He1iat+9YBebY3WvHWq23wn/PpOzYa8/m7rdkIBk/gINrS8LqMf9xOnbwJrJSgJcnn7/55KNB3WBYkMWP03KQafVfxh+OKPVx+MIG7fr1c9RtyfavFxmT8Pa1kQM5N0qVUdisq1KRLgFnHzWoScfz0OY385E8Uf5h165UmfnlBIz/5k2zb08Yk9aR57VFZ3NHiMkfLS/+zOEFLRpljtUSW/V+C/Up9Cb9tSNIlwqxzZtyuNl+Pnfzvl7JqTwtf+UyRgSGVVVXI29qU8eslHV06WZiKed1ROS8hvG5O8q6mP89x5NNKJ8wgByTp0vK6MhxpVn7rgDxNjYoMDGn89Lm0R8Pxh+Oa7P0rhXr/SpLkO/bdTGOVpJ+vVuZYyhyNdso5iTrdBC05u2TQb3cApYqJwxJj7v9wLZPXLO16mJ8wczc1PjFhZnQ9PFBkcEjRYWP1XllVhXzHvqvyzPuHV5xEW43Z8XFexdufOyajxBHI5EWhQN81ZfFnctf8P7mrhuRaNyy5wkpEGhWfbVJs+mnFZ5/8huMqvy/XumG5qv7RuD5eoXikUbHJZxWb/Eamby0xaZhXJOkSZO5JfDbT181dH9bMxU8VGRha9Vp3/QZVvPSsKr91IJu2tKCkF9Itc6RiHjN1RpI/l/vkwYCMEXTGI+NMu1jKXGF5Gy8YydYCiUij5kZ+R/FIRt0sAZ+/e7VJUWSJJF2iQoG+MzKOYcpYYia8rE94nqepQZ7tjblMrI3JaLez7Ku92St+VsWxf8RJGWWcrD6AzG8IN9O9vmLbf1VZ+cp7kpStb1FZudH4k5ibVCJ0Q4onP91dkhSvUPjW7ykRT/vD92iKZe6wAEm6hIUCfWdVXKNMyxP0YuYJ22/KnlbEgKSTVhwjle7fm6f2b+Wp/dsVrynb2Kayqq1PPjgXUnzk6oqJOj7bpMjdH6YTbspFSLAGE4clzPwKGrA7DlNeE7Qk+fzdJyTtlDGBWohJuPkl3jt9/u7XLTznL9XeHk/wrP905Qu8vuUJeqXHF3GtG1aZZ3n/eBKltn9M0WEkvQYUwYg67wk6GbN0cCQemnjH5Vtvyeg6PhlSfOyRPNufyutX/NX+zso8E6rY/qcr3qOspkllG1qTPpeYHlHi0cpdc5G7P1w26bgEo+gCIEmvEVYuq85QUEbN0rb2svvHjl2S1OGq8Ukej9wbM2tEiIdCSkSjio89Wnissbc3r/92VtuvZLUkXbapU67tryrx4H8kf77uO0o8+BvF7/7PlPdII0mvuJQf1mBZ+BphLqsOyphgK1TNtl8ZLFbJt/hkyPh1UbItVj5/dzAU6OtRii6dRHS9FK+QXMsXIJWt2yb3np9JLo8SI7+SEnPLr6nao7I9rygRDSkxknx/rkR0xcnhjHvckR1q0muI+fV8p/K/8GC+R7izWBK0E5k91oFUz0cnDiR93LXjJ5LHp/hwr+L3PpHmQo+fjM0q8fA3in1pbMTn3vXvkt4jPttkfBAkNyBq0QVDkl5jfP7uMZ+/u1N52AfDdEFGD7SleyavVebkb9JSUWzigBJJ+pnLNnVK0ZDit/6b0clx//8qfveThV8Tsw+UGLmkxOQ/SOu2qaxmz5M3iFdobiTlCtL5+QU+fAuEJL1G+fzdF2avfNI7N3RdidnZnO8XH3uk8LVPNXPpf79nYZcDDJ1KkqgT8QpF7v5Qsclnn3zC4zMScDRkrDqcOKDow/2KPnhO0bFvLtSZEw8vLVw/Lz7bpPDtY6lG0SRoG1CTXsMSszOK3vpa0Vtfy72pQe6GRrk2NajMk96PRWJ2VrGR+4oODysxO5PnaNcun797LBTo65SxDL5j8XOJeIXmRn5H0bFvyl01JLnC8shYORi+9XspSxZlrrDKN+2RS1Js8lnFx8oVn356pZWGWa+iRG5I0pAkxUYeKDZinDLtqvHJVbtRZV6Pymp8C0k7PhmSolHFQyHFJydJzAVkjl47x//sz8+6IhH/0ucT0fULNepEJKKy2i2Sa5OkSNL7JeIVcm819umIju5WfGzTSm/fryKaAF5rSNJYJj4ZWuiEQPG4cfNGx0Opo2JkVL5/GFJZNPmKwdjXt+R5ukXetr2KDPwm6TWep5rkqtuoxOSU4qPJu10SHo+mdjRpZvu2dhkjeJZ+24CaNOAAN27eOCHjLMvm8KY6PfwXBzTd/FTSayODv1EiElH5vudV3v78sue9bXtV8fJLkqTZT5IvK5/d0qhHB9o1s32bZLRsnr9x80bGm3Yhd4yksRZclrXHUhWsLnvj5o2kO/3Nj3JnNzdq3b37qrx1e2FkHZ+c1Mxf/y9VfufbKt/3vLzP7FXs7j0pMif3ls0qq6mWJIU/uWI8vsjslkZN73hKsXVJN1fy37h5o11SZ8vOFkofBcKKwzXs/rFjJyS9Y/FtOxt7e/stvueaZCboS0pzf+mKkVGVP3wo79i43LNhuWpqVL7veXmebnniutjde4oM/kaxu/eU8HgUqV2vSH29wpvqlEhv0nhAJOqCYSQNFKFME7QkhTfVKbypTpJUFo3KMzkl98gDuf/pltybN0uSYqOjisfjim5uUHxHU6oR82raJV26cfMGiboASNJAcTqjHE6dSXg8mqvdoGULwrdtySmoRUjUBUKShm3auk41Szoie/Z/Llp/dPzgPhn/X4pdu4wPE05lySOSNAquretUrYyNg5yQiArquT2NeuEblo12C8F/4+aNyy07WwJ2B1KqaMFb24J5uOeKX33N0fM1kaCXqa7yquff/HO7w8jGGbOGjjxgJL2GNfb2Bu4fOzYg68oNY429vau1pxXLWYRF5/C396hxU7XdYWRjvk2Qskce0IKHgmnrOnVExv4TWKK6yqv/8p++r+oqr92h5KKzZWdLv91BlBrKHSikw3YHUKwOf3uP0xO0ZBwCDItR7nCIw+9fbZbDywS3r1xrj6fYbyKV6NSM5qZLeyOn6iqvDv+r5GcROsyRGzdvNLfsbAnaHUgpIUkXMTMx+yUdk8MTtCRte+mFrF43Nz2j0Fe3NfHVP5Vkwn7phe2lMIqe96akHruDKCWUO4rU4fevnpDRBfGOSiBB58JbVam6Z3bpqW99U/XPPG13OJb7ly/8lt0hWImuHYsxcVhkDr9/tVZJNnfHYzMjo7p95Zric5mVTopRdZVXf/6ff2B3GFZ7oWVnC4cDWISRdPG5JBL0iio31Wn7bzuyn3iZ5/akPAnFyTrsDqCUkKSLyOH3r+a0X8NaUrHBp4bn99odRs5antpodwj5cNDuAEoJSbpIHH7/arukt+yOw0lqn96hig2+1S8sYs/tabA7hHxgoGEhknTxoMc0C7VP77A7hJxUV5XbHUI+NNsdQCkhSRcBc7LQb3ccTrR+x2/J5XVuJ2lLU2luecFeHtYhSReHDrsDcLKqhjq7Q8BylDwsQpIuDvxA56Biw3q7QwDyhiQNAEXMucW80hKQ1G9zDICVWMw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jL/j+zCF2kjJywv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6" descr="data:image/png;base64,iVBORw0KGgoAAAANSUhEUgAAAWkAAAFoCAYAAACVJwrrAAAABHNCSVQICAgIfAhkiAAAAAlwSFlzAAADsAAAA7ABJ8QPrQAAG2lJREFUeJzt3WtsVGee5/Gf62LjS4GxsbkMDsYEQ9xJcGCzu+lIg+3eTk+LbgEtTTov1qKy6p7p9ItNjLS7youZQM9o0WYk6GijTmsSLeW1dsTMrgS9mtZosiswq8kg7Shgt7LJDJ5AJWa4GmO7fKtyXfbFOTbGrrLrcqpOnfL3I0WIqlOn/gTzr6f+z/95Hgk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4DhldgcAa8WGjrdLapfUvOSpfkkD7t2nxwodE4DskaRLQGzoeLOkNyX5JdWucvmApPfcu08H8huVfdq6TtXK+KDqkLRDyz+wcjUmaVDG/8uBzy++HbT4/sACkrSDxYaO10o6IyM5Zyooqce9+/QFK2Oyi5mY/ZIOy0jOhRSUdEHSeyRsWI0k7VBmWeO8ch8lBmQka0eWQdq6TjVLekfZfVDlQ7+kk59ffLvf5jhQIkjSDhQbOu6XMYJerbSRrgFJnU5K1ObI+S0ZCboY9Ut6nZE1cuWyOwBkxhxBW5mgJaN+e97C++VVW9epDknXVLwJWjJKLtfauk69ZXcgcDZG0g5i1qBvytoEvdhJ9+7TJ/J0b0uYSe+M3XFk6IKMUbVjvqmgeJCkHSQ2dPys8l97PSpjZC1JB5M8H5T0lYwOhwEVsK2vretUIf78+TIgqZNEjUyRpB3CbLO7aXccKQzIqMFezle3iMMT9DwSNTJGknaIAo2irTAm4+v9Sffu00ErbtjWdeqMjEnCUkCiRkaYOHSOI3YHkKb5fuWbsaHjl2JDxztyuVlb1ym/SidBS0YpyWk1ddiIkbQDmB0d1+yOIwf9kl7PdGRt9kBfU/4mSu30+ucX3w7YHQSKHyNpZ+iwO4AcdcgYWZ/I8HVnVZoJWpLOmL3ewIpI0s5QKv+Y34kNHb9mfjNYkVnm6Mh7RPaZX9IPrIgkjUJrl3QpNnR8tRp7MS9UsYrfLOkAKZGkYYdaSefN5e3LmKPo5gLGY6e18GGEHJCkYaezKRL1sUIHYiM/tWmshCTtDAN2B5BHTyRq8+t/h13B2MQp7ZWwAUnaGUo5SUtPJuq1mLAO2x0AihdJ2gHM/uK1kKjblXy/kKLhK3dpa43H6tuuxQ8mpIkk7Ry9dgdQAOfXVyU67A4iFV+5S794pUE/3rfe8nu3dZ1atS0RaxNJ2jkCMvbFKGXNf3QsVJSTaPMJurXOq0O7qrR/S4XVb0GSRlIkaYcwtwPtsTuOdESGdigRdWf12q72sLrawxZHlJvFCXpezz+z/LOk2eobojSQpB3EPOG7qA+OjQztUPR+nRJTlVnf4z+8OmVhRLnZWuNZlqAlqbXOq9eeqbHyrXZYeTOUDpK087xudwCpzCdoSYqHy7O+z7b6mH76/Wmrwspaa51Xfd9rXJag5/1o33orJxGbrboRSgtJ2nmKshNgcYKWpPhUVU73+9dd0/JVJXINK2uHdlWr73ub5StP/U/EV+7SH7680aq3LMpaPOxHknaeoltGvDRBS1J8PLdSgK8qoa599tSme16sTTv57t9cYVXZg4lDJGV5wyfyx9xAv9nmMJ6QLEFLUnyqUomoW2WeWNb3/un3p/WrK+tyCS8jW2s8erejPmV5I5WeF2t19V5Y10fn8hRZbszT1Ttk9KAHJV1mL2vnIEk7S9HsaZGIuhX5+xbFVhgxx0Y3yNM4mvV7bKuPaW9TVH8/nP8f04NNlfqDlzeuWN5Yybsdm9T9l/cUisQtjix75p4gZ7W8ROZv6zp1TNJRjvEqfpQ7nKUo6tGJcLnCn+1eMUFLUvR2Y87vdfil2ZzvsRKjrlyndzvrs07QkrS1xq1fvNJgYWSWOC/jZyYoY8K5U8Zp8AMyRtZFVzrDciRphzD3X7Z9cik+VanZgb2Kp9FiF5+qzLk23dUeyen1K9m/pUJ939usQ7tym+Sc11rn1R++vLz0Y4dFJY6gjAT9jqRLMg4a6JGxMOotduArfiRp57B9T4vo7QbNDuzNaKHKXI6j6W31MW2rz76unYyv3KV3O+v1wSsN2lqT3aKbVA7tqso2UQctDeTxToInZSToZvM9ms3f95vPM2FZ5EjSztFh1xsnom6Fv2hR5Ob2jF8bG92Q82j6xVbrJuRee6ZG53+wRQebsl9ss5osE3XQ4jDmP9SDMkfUn198e6f52JgeT0Bb/b6wGEnaOWwZ8cTHazQ7sFex0Q1Z3yOb5L7Y3qZoTq+XjNLGhR9sVc+LtTnVntN1aFfVqn3WeXbZ/LVZ5gi6revUWRmljloZP0/9n198O2hHcEgfSdoB0jm41WqJqFuRm9s1+9luJXJYPSgZtelcEvWeHJL0/i0V+uA7DXkpbaymtc6byajd6i6LfvPXd2TUpMck+WXUpDvM3ztiL5i1jhY8Zyjo5E58vEbhoR05J+fForcb5Kqezqolb+/2zJP0/i0V+vG+9dq/2fLd6jIyX/++ei+sDwcndPVuygU6g1a+7+cX3+5v6zrVLyMhn5HR1dEu42cpKOkC7XfOQJJ2ho5CvEki6tbcze1JF6dYITJk7CGUaaLOZHn4oV3V+vG+9QUfNa9m/+YKffBKg66PzuncF5P6P8MzheipPiqjDa9DRmfHyc8vvn0i328Ka5XZHQBWFxs6fkJ57GlNRN2K3mlU9HZD1luMZqJ85y15tj3I6DXP/X7qHuStNR699kyNDu2qsrMGnLHro3O6MxXV0OicHszEjv7HX/7bvOxw2NZ16i0ZPz+1Mnqkj1KLdg6StAPkM0lH79dp7uutlpY20uGuG1f57q/SXjb+u3+88YmVh1trPDrYtE6HdlVnvIy7SHX6/N39+bq5ecDveRklj6CkFyh3OAPljjXKruQ8Lza6QbOffkPepjtpjap9lQm11nm1f3NFKSXmxYL5unEo0Ddfi+559cLdM19NRNtlTCL+PF/vCeswknYAq0bShS5rpKvME5O7cVSexodyVc8kvWbk6i5VzVh/tmCx8Pm7Lfm3GAr0HZHRI92uxxOFC67eC+uNv36gg02Verezvl9G+WNQ0gWfv5uRdRFiJL0GxMdrFL1fn7cJwVwlom5FbzcoertBZZ6YXNUzKquIqGzd4yXhmSTo66Nz+mhwQpeHZ8wTVHyWLf2WpI8GJ/SXX07rzmRUB5sq9aN963Md2QdzebE5Un5Txj4dK3YCzU9W1hi1+w49npQ+Gwr0XZDU6/N3F/XpP2sNSbpExacqFb1fr9jDDbaVNLKRiLpX3bhpJXcmY/rpxw8WktH10Tn97JNRhSJxS/Z9/mhwQh8OTiz8/vLwjK7eC6vve5tz6SgJZvOiUKCvQ8Y3rI60ro/E9ZEZ+4HkB+kekXQkFOgLSjrp83cHsokL1iJJO8NAOhfFRjcoNu5zXGK20rkvQklb2859MWlJkj73xeSyx0KRuH795ZR+tC/rckwwk4tDgb5aGb3P/pWuO/fFpM783Zha67yqKXdpaHROoUhc+7dUrPbNolnGyPqYpB6fvzutnz/kB0naGZbVChNRtxJTlYpN+BQfr8lp9FlKrj9Kvs/Hncncl5ZLyldv81dpv78xej6vNBY47d9codY678JhBL5yl157piaTD5MOSZdCgb4eRtX2IUk7w0D0fp0S4QrFJyuNU0/W6Eh5Na0bvUlX9VnVDeIrdyVN1DW59WenNVINBfr8MjbxT4txkO7mLENaUCtjVH3Q5+8u2kOQS5lzOv/XMPfu02ORoR1jc19vUWx07ZYy0vGjfeuTLmjJoRTxhJ4Xlw9gW+u8uU5MBle7IBToO6sMEnQe+M0YUGC04DlEKNB3STkuDzdqp9O6PDwjn9elg09VWtr1cGcypg8HJ3RnKqqt1R7blmcvjsPndem1thpL9/C4ei+sc59PKjQXV+tGb8oPhnSt1n4XCvSdUPGcohJgRF1YJGmHsOIf6hsfP1hWCnjtmZqko8NMXR+de6KrQjJKA794paEUF55YacDn734h1ZOZljgKhERdQJQ7nCOnGfbLwzNJa7Xnvpi0ZDIs2X0Wt3whpWCqJ8z+5zOFCyVtfnPRDAqAJO0c/bm8eGg09ekmQyk6IjJxZyp590RornhOzy5SK21RelZFcK5lCmdDgb5mu4NYC0jSDmEu2c16NL21JnUjz9bq3Jt8fF5+lLLUn+xBs7xVzOcPzvdqI8/4l+Usv8r2hb/dtC5poj7YVGnJ5N6hp5NPQFqxgKTEBZc+YC5WebPwoWTsiNm3jTwiSTtL1nsq+Mpd+uCVhoWjnOYXNvzByxstCczcsGdhkrC1zqt3O+vzeuBrCRjz+buDSR5/S8Vb5liqWLpOShbdHQ4TCvTd1OOTnuFsF3z+7qNLHwwF+h7JOUlaknam+LCBBRhJO897dgcAyyybNDRb7pyUoCVnlGYciyTtPGtlG8kLsv4E7WLTn+Sxw4UOwgK04+URSdphzK+VayFR9yrHtkMHSNat01HoICzQbPZ0Iw9I0s5U6iWPoLnx/GW7A8mjgaUnoSw65sqJOuwOoFSRpB3IPLA0aHMY+XTS/LXfziDyrD/JYx3Z3uzXX07rjY8f6GefPNKdyfQO95Uerwp94+MH+mhwIpfVp/uyfSFWRpJ2rpOrX+JIYzLLOeZm80Erbjp3fVjRW/dzukf01n3NXR+2Ihwp+beErEbRHw1O6GefjOrq3bB+/eWU3vh49YN95/37/of6cHBCV++G9eHghM783Xg2IUh0HOUNSdqhzE3YgzaHkQ/vLSkDWFJ/Hz99TuOnzykxs3z/knQkZsIaP31OE788b0U4wRTnCGY1Gv303pN/pjuTUV29l96fc+l+Lr/+ciqbECTnlmmKHkna2UptND0m6edLHrOk/r7upWeVmA5r6i8uZpyoEzNhTXxwXonpsCr27bYinN4Uj2eV6JItyU93qf/SLVZX2j5gFUwc5glJ2sHM0XQpnT/Xs3QyzexmCeR64+pXu1RWVaHZK59p7I97Fb7y2aqvScyEFTavn7s+LE9To6pf7co1lGQfRDlZup/1oV3VaS/1X7pN7Y8tOhwB1mHFocOZeydcsjsOCwR9/u6dyZ4wd1u7phy/Us+PiBfXlb2tTfK2PrXkullFh5+sP5e375bv2HdVVpnz4QE9Pn930iSdy8EOoUhcQ4/mVON1Zbx/953J2MJBDbns47La4QXIDv9TS0Ao0Hdezl9Q0Gl2rSQVCvS9JYt2XZu7Pqzwlc8UHhxSYjp16cNdv0He1iat+9YBebY3WvHWq23wn/PpOzYa8/m7rdkIBk/gINrS8LqMf9xOnbwJrJSgJcnn7/55KNB3WBYkMWP03KQafVfxh+OKPVx+MIG7fr1c9RtyfavFxmT8Pa1kQM5N0qVUdisq1KRLgFnHzWoScfz0OY385E8Uf5h165UmfnlBIz/5k2zb08Yk9aR57VFZ3NHiMkfLS/+zOEFLRpljtUSW/V+C/Up9Cb9tSNIlwqxzZtyuNl+Pnfzvl7JqTwtf+UyRgSGVVVXI29qU8eslHV06WZiKed1ROS8hvG5O8q6mP89x5NNKJ8wgByTp0vK6MhxpVn7rgDxNjYoMDGn89Lm0R8Pxh+Oa7P0rhXr/SpLkO/bdTGOVpJ+vVuZYyhyNdso5iTrdBC05u2TQb3cApYqJwxJj7v9wLZPXLO16mJ8wczc1PjFhZnQ9PFBkcEjRYWP1XllVhXzHvqvyzPuHV5xEW43Z8XFexdufOyajxBHI5EWhQN81ZfFnctf8P7mrhuRaNyy5wkpEGhWfbVJs+mnFZ5/8huMqvy/XumG5qv7RuD5eoXikUbHJZxWb/Eamby0xaZhXJOkSZO5JfDbT181dH9bMxU8VGRha9Vp3/QZVvPSsKr91IJu2tKCkF9Itc6RiHjN1RpI/l/vkwYCMEXTGI+NMu1jKXGF5Gy8YydYCiUij5kZ+R/FIRt0sAZ+/e7VJUWSJJF2iQoG+MzKOYcpYYia8rE94nqepQZ7tjblMrI3JaLez7Ku92St+VsWxf8RJGWWcrD6AzG8IN9O9vmLbf1VZ+cp7kpStb1FZudH4k5ibVCJ0Q4onP91dkhSvUPjW7ykRT/vD92iKZe6wAEm6hIUCfWdVXKNMyxP0YuYJ22/KnlbEgKSTVhwjle7fm6f2b+Wp/dsVrynb2Kayqq1PPjgXUnzk6oqJOj7bpMjdH6YTbspFSLAGE4clzPwKGrA7DlNeE7Qk+fzdJyTtlDGBWohJuPkl3jt9/u7XLTznL9XeHk/wrP905Qu8vuUJeqXHF3GtG1aZZ3n/eBKltn9M0WEkvQYUwYg67wk6GbN0cCQemnjH5Vtvyeg6PhlSfOyRPNufyutX/NX+zso8E6rY/qcr3qOspkllG1qTPpeYHlHi0cpdc5G7P1w26bgEo+gCIEmvEVYuq85QUEbN0rb2svvHjl2S1OGq8Ukej9wbM2tEiIdCSkSjio89Wnissbc3r/92VtuvZLUkXbapU67tryrx4H8kf77uO0o8+BvF7/7PlPdII0mvuJQf1mBZ+BphLqsOyphgK1TNtl8ZLFbJt/hkyPh1UbItVj5/dzAU6OtRii6dRHS9FK+QXMsXIJWt2yb3np9JLo8SI7+SEnPLr6nao7I9rygRDSkxknx/rkR0xcnhjHvckR1q0muI+fV8p/K/8GC+R7izWBK0E5k91oFUz0cnDiR93LXjJ5LHp/hwr+L3PpHmQo+fjM0q8fA3in1pbMTn3vXvkt4jPttkfBAkNyBq0QVDkl5jfP7uMZ+/u1N52AfDdEFGD7SleyavVebkb9JSUWzigBJJ+pnLNnVK0ZDit/6b0clx//8qfveThV8Tsw+UGLmkxOQ/SOu2qaxmz5M3iFdobiTlCtL5+QU+fAuEJL1G+fzdF2avfNI7N3RdidnZnO8XH3uk8LVPNXPpf79nYZcDDJ1KkqgT8QpF7v5Qsclnn3zC4zMScDRkrDqcOKDow/2KPnhO0bFvLtSZEw8vLVw/Lz7bpPDtY6lG0SRoG1CTXsMSszOK3vpa0Vtfy72pQe6GRrk2NajMk96PRWJ2VrGR+4oODysxO5PnaNcun797LBTo65SxDL5j8XOJeIXmRn5H0bFvyl01JLnC8shYORi+9XspSxZlrrDKN+2RS1Js8lnFx8oVn356pZWGWa+iRG5I0pAkxUYeKDZinDLtqvHJVbtRZV6Pymp8C0k7PhmSolHFQyHFJydJzAVkjl47x//sz8+6IhH/0ucT0fULNepEJKKy2i2Sa5OkSNL7JeIVcm819umIju5WfGzTSm/fryKaAF5rSNJYJj4ZWuiEQPG4cfNGx0Opo2JkVL5/GFJZNPmKwdjXt+R5ukXetr2KDPwm6TWep5rkqtuoxOSU4qPJu10SHo+mdjRpZvu2dhkjeJZ+24CaNOAAN27eOCHjLMvm8KY6PfwXBzTd/FTSayODv1EiElH5vudV3v78sue9bXtV8fJLkqTZT5IvK5/d0qhHB9o1s32bZLRsnr9x80bGm3Yhd4yksRZclrXHUhWsLnvj5o2kO/3Nj3JnNzdq3b37qrx1e2FkHZ+c1Mxf/y9VfufbKt/3vLzP7FXs7j0pMif3ls0qq6mWJIU/uWI8vsjslkZN73hKsXVJN1fy37h5o11SZ8vOFkofBcKKwzXs/rFjJyS9Y/FtOxt7e/stvueaZCboS0pzf+mKkVGVP3wo79i43LNhuWpqVL7veXmebnniutjde4oM/kaxu/eU8HgUqV2vSH29wpvqlEhv0nhAJOqCYSQNFKFME7QkhTfVKbypTpJUFo3KMzkl98gDuf/pltybN0uSYqOjisfjim5uUHxHU6oR82raJV26cfMGiboASNJAcTqjHE6dSXg8mqvdoGULwrdtySmoRUjUBUKShm3auk41Szoie/Z/Llp/dPzgPhn/X4pdu4wPE05lySOSNAquretUrYyNg5yQiArquT2NeuEblo12C8F/4+aNyy07WwJ2B1KqaMFb24J5uOeKX33N0fM1kaCXqa7yquff/HO7w8jGGbOGjjxgJL2GNfb2Bu4fOzYg68oNY429vau1pxXLWYRF5/C396hxU7XdYWRjvk2Qskce0IKHgmnrOnVExv4TWKK6yqv/8p++r+oqr92h5KKzZWdLv91BlBrKHSikw3YHUKwOf3uP0xO0ZBwCDItR7nCIw+9fbZbDywS3r1xrj6fYbyKV6NSM5qZLeyOn6iqvDv+r5GcROsyRGzdvNLfsbAnaHUgpIUkXMTMx+yUdk8MTtCRte+mFrF43Nz2j0Fe3NfHVP5Vkwn7phe2lMIqe96akHruDKCWUO4rU4fevnpDRBfGOSiBB58JbVam6Z3bpqW99U/XPPG13OJb7ly/8lt0hWImuHYsxcVhkDr9/tVZJNnfHYzMjo7p95Zric5mVTopRdZVXf/6ff2B3GFZ7oWVnC4cDWISRdPG5JBL0iio31Wn7bzuyn3iZ5/akPAnFyTrsDqCUkKSLyOH3r+a0X8NaUrHBp4bn99odRs5antpodwj5cNDuAEoJSbpIHH7/arukt+yOw0lqn96hig2+1S8sYs/tabA7hHxgoGEhknTxoMc0C7VP77A7hJxUV5XbHUI+NNsdQCkhSRcBc7LQb3ccTrR+x2/J5XVuJ2lLU2luecFeHtYhSReHDrsDcLKqhjq7Q8BylDwsQpIuDvxA56Biw3q7QwDyhiQNAEXMucW80hKQ1G9zDICVWMw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jL/j+zCF2kjJywv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8" t="31516" r="21047" b="35584"/>
          <a:stretch/>
        </p:blipFill>
        <p:spPr>
          <a:xfrm>
            <a:off x="712587" y="2270359"/>
            <a:ext cx="756000" cy="45028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667934" y="2150030"/>
            <a:ext cx="1944000" cy="7718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Статистика</a:t>
            </a:r>
            <a:b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труда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2" t="25801" r="32915" b="26753"/>
          <a:stretch/>
        </p:blipFill>
        <p:spPr>
          <a:xfrm>
            <a:off x="2809715" y="2249534"/>
            <a:ext cx="432000" cy="611062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4694600" y="2150030"/>
            <a:ext cx="1944000" cy="7718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Статистика</a:t>
            </a:r>
            <a:b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предприятий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3" t="25628" r="27657" b="30562"/>
          <a:stretch/>
        </p:blipFill>
        <p:spPr>
          <a:xfrm>
            <a:off x="4853834" y="2223221"/>
            <a:ext cx="504000" cy="50795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6721266" y="2150030"/>
            <a:ext cx="2340000" cy="7718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Статистика</a:t>
            </a:r>
            <a:b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потребительских цен </a:t>
            </a:r>
            <a:b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(ежемесячно)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1" t="28919" r="29854" b="30043"/>
          <a:stretch/>
        </p:blipFill>
        <p:spPr>
          <a:xfrm>
            <a:off x="6803934" y="2223221"/>
            <a:ext cx="504000" cy="429653"/>
          </a:xfrm>
          <a:prstGeom prst="rect">
            <a:avLst/>
          </a:prstGeom>
        </p:spPr>
      </p:pic>
      <p:grpSp>
        <p:nvGrpSpPr>
          <p:cNvPr id="61" name="Группа 60"/>
          <p:cNvGrpSpPr/>
          <p:nvPr/>
        </p:nvGrpSpPr>
        <p:grpSpPr>
          <a:xfrm>
            <a:off x="641268" y="3104035"/>
            <a:ext cx="1944000" cy="771896"/>
            <a:chOff x="641268" y="3109355"/>
            <a:chExt cx="1944000" cy="771896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641268" y="3109355"/>
              <a:ext cx="1944000" cy="7718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Статистика </a:t>
              </a:r>
              <a:b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торговли</a:t>
              </a:r>
              <a:endPara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13" t="31515" r="29797" b="30736"/>
            <a:stretch/>
          </p:blipFill>
          <p:spPr>
            <a:xfrm>
              <a:off x="712208" y="3227955"/>
              <a:ext cx="698766" cy="519348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2667934" y="3104035"/>
            <a:ext cx="1944000" cy="771896"/>
            <a:chOff x="2698873" y="3104035"/>
            <a:chExt cx="1944000" cy="771896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2698873" y="3104035"/>
              <a:ext cx="1944000" cy="7718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Доходы</a:t>
              </a:r>
              <a:b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населения</a:t>
              </a:r>
              <a:endPara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34" t="28920" r="31551" b="29524"/>
            <a:stretch/>
          </p:blipFill>
          <p:spPr>
            <a:xfrm>
              <a:off x="2745254" y="3169324"/>
              <a:ext cx="560921" cy="636610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4694600" y="3104035"/>
            <a:ext cx="1944000" cy="771896"/>
            <a:chOff x="4743358" y="3109355"/>
            <a:chExt cx="1944000" cy="771896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4743358" y="3109355"/>
              <a:ext cx="1944000" cy="7718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М</a:t>
              </a:r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еждународная </a:t>
              </a:r>
              <a:b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статистика</a:t>
              </a:r>
              <a:endPara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7" t="24206" r="11270" b="26754"/>
            <a:stretch/>
          </p:blipFill>
          <p:spPr>
            <a:xfrm>
              <a:off x="4804062" y="3243303"/>
              <a:ext cx="562708" cy="371889"/>
            </a:xfrm>
            <a:prstGeom prst="rect">
              <a:avLst/>
            </a:prstGeom>
          </p:spPr>
        </p:pic>
      </p:grpSp>
      <p:sp>
        <p:nvSpPr>
          <p:cNvPr id="35" name="Прямоугольник 34"/>
          <p:cNvSpPr/>
          <p:nvPr/>
        </p:nvSpPr>
        <p:spPr>
          <a:xfrm>
            <a:off x="9143934" y="2150030"/>
            <a:ext cx="2340000" cy="7718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Статистика</a:t>
            </a:r>
            <a:b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потребительских цен </a:t>
            </a:r>
            <a:b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(еженедельно)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4" t="24207" r="22313" b="29870"/>
          <a:stretch/>
        </p:blipFill>
        <p:spPr>
          <a:xfrm>
            <a:off x="9301837" y="2206938"/>
            <a:ext cx="540000" cy="462218"/>
          </a:xfrm>
          <a:prstGeom prst="rect">
            <a:avLst/>
          </a:prstGeom>
        </p:spPr>
      </p:pic>
      <p:grpSp>
        <p:nvGrpSpPr>
          <p:cNvPr id="65" name="Группа 64"/>
          <p:cNvGrpSpPr/>
          <p:nvPr/>
        </p:nvGrpSpPr>
        <p:grpSpPr>
          <a:xfrm>
            <a:off x="641269" y="4097101"/>
            <a:ext cx="1944000" cy="771896"/>
            <a:chOff x="641269" y="4097101"/>
            <a:chExt cx="1944000" cy="771896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641269" y="4097101"/>
              <a:ext cx="1944000" cy="7718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Статистика </a:t>
              </a:r>
              <a:b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туризма</a:t>
              </a:r>
              <a:endPara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13" t="26840" r="22237" b="29685"/>
            <a:stretch/>
          </p:blipFill>
          <p:spPr>
            <a:xfrm>
              <a:off x="788788" y="4216423"/>
              <a:ext cx="671874" cy="544451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6721266" y="3104035"/>
            <a:ext cx="2340000" cy="771896"/>
            <a:chOff x="6830009" y="3104035"/>
            <a:chExt cx="2340000" cy="771896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6830009" y="3104035"/>
              <a:ext cx="2340000" cy="7718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Статистика</a:t>
              </a:r>
              <a:b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цен  на рынке жилья</a:t>
              </a:r>
              <a:endPara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00" t="24206" r="25469" b="26579"/>
            <a:stretch/>
          </p:blipFill>
          <p:spPr>
            <a:xfrm>
              <a:off x="6942949" y="3169324"/>
              <a:ext cx="468000" cy="471660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2666182" y="4097101"/>
            <a:ext cx="1944000" cy="771896"/>
            <a:chOff x="2698873" y="4102700"/>
            <a:chExt cx="1944000" cy="771896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2698873" y="4102700"/>
              <a:ext cx="1944000" cy="7718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Статистика</a:t>
              </a:r>
              <a:b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транспорта</a:t>
              </a:r>
              <a:endPara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07" t="33105" r="13414" b="37143"/>
            <a:stretch/>
          </p:blipFill>
          <p:spPr>
            <a:xfrm>
              <a:off x="2745254" y="4331419"/>
              <a:ext cx="800920" cy="314457"/>
            </a:xfrm>
            <a:prstGeom prst="rect">
              <a:avLst/>
            </a:prstGeom>
          </p:spPr>
        </p:pic>
      </p:grpSp>
      <p:grpSp>
        <p:nvGrpSpPr>
          <p:cNvPr id="67" name="Группа 66"/>
          <p:cNvGrpSpPr/>
          <p:nvPr/>
        </p:nvGrpSpPr>
        <p:grpSpPr>
          <a:xfrm>
            <a:off x="4691095" y="4097101"/>
            <a:ext cx="1944000" cy="771896"/>
            <a:chOff x="4743359" y="4105908"/>
            <a:chExt cx="1944000" cy="771896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4743359" y="4105908"/>
              <a:ext cx="1944000" cy="7718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Деловая </a:t>
              </a:r>
              <a:b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активность</a:t>
              </a:r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/>
              </a:r>
              <a:b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организаций</a:t>
              </a:r>
              <a:endPara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45" t="26256" r="25197" b="28082"/>
            <a:stretch/>
          </p:blipFill>
          <p:spPr>
            <a:xfrm>
              <a:off x="4838555" y="4192488"/>
              <a:ext cx="534557" cy="487605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641269" y="4984850"/>
            <a:ext cx="1944000" cy="771896"/>
            <a:chOff x="641269" y="5015342"/>
            <a:chExt cx="1944000" cy="771896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641269" y="5015342"/>
              <a:ext cx="1944000" cy="7718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Статистика </a:t>
              </a:r>
              <a:b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финансов</a:t>
              </a:r>
              <a:b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организаций</a:t>
              </a:r>
              <a:endPara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28" t="30915" r="25467" b="23144"/>
            <a:stretch/>
          </p:blipFill>
          <p:spPr>
            <a:xfrm>
              <a:off x="788788" y="5094705"/>
              <a:ext cx="504000" cy="475400"/>
            </a:xfrm>
            <a:prstGeom prst="rect">
              <a:avLst/>
            </a:prstGeom>
          </p:spPr>
        </p:pic>
      </p:grpSp>
      <p:grpSp>
        <p:nvGrpSpPr>
          <p:cNvPr id="70" name="Группа 69"/>
          <p:cNvGrpSpPr/>
          <p:nvPr/>
        </p:nvGrpSpPr>
        <p:grpSpPr>
          <a:xfrm>
            <a:off x="9143934" y="3104035"/>
            <a:ext cx="2340000" cy="771896"/>
            <a:chOff x="9143934" y="3104035"/>
            <a:chExt cx="2340000" cy="771896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9143934" y="3104035"/>
              <a:ext cx="2340000" cy="7718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Статистика</a:t>
              </a:r>
              <a:b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цен  производителей</a:t>
              </a:r>
              <a:endPara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51" name="Рисунок 50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27" t="25628" r="20264" b="29684"/>
            <a:stretch/>
          </p:blipFill>
          <p:spPr>
            <a:xfrm>
              <a:off x="9195797" y="3176348"/>
              <a:ext cx="504000" cy="407221"/>
            </a:xfrm>
            <a:prstGeom prst="rect">
              <a:avLst/>
            </a:prstGeom>
          </p:spPr>
        </p:pic>
      </p:grpSp>
      <p:grpSp>
        <p:nvGrpSpPr>
          <p:cNvPr id="68" name="Группа 67"/>
          <p:cNvGrpSpPr/>
          <p:nvPr/>
        </p:nvGrpSpPr>
        <p:grpSpPr>
          <a:xfrm>
            <a:off x="6716008" y="4097101"/>
            <a:ext cx="2340000" cy="771896"/>
            <a:chOff x="6830009" y="4105908"/>
            <a:chExt cx="2340000" cy="771896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6830009" y="4105908"/>
              <a:ext cx="2340000" cy="7718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Статистика</a:t>
              </a:r>
              <a:b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сельского хозяйства</a:t>
              </a:r>
              <a:b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и окружающей </a:t>
              </a:r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/>
              </a:r>
              <a:b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природной среды</a:t>
              </a:r>
              <a:endPara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53" name="Рисунок 52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10" t="32801" r="16291" b="17992"/>
            <a:stretch/>
          </p:blipFill>
          <p:spPr>
            <a:xfrm>
              <a:off x="6830009" y="4232666"/>
              <a:ext cx="576000" cy="407247"/>
            </a:xfrm>
            <a:prstGeom prst="rect">
              <a:avLst/>
            </a:prstGeom>
          </p:spPr>
        </p:pic>
      </p:grpSp>
      <p:grpSp>
        <p:nvGrpSpPr>
          <p:cNvPr id="75" name="Группа 74"/>
          <p:cNvGrpSpPr/>
          <p:nvPr/>
        </p:nvGrpSpPr>
        <p:grpSpPr>
          <a:xfrm>
            <a:off x="6721267" y="4984850"/>
            <a:ext cx="2340000" cy="771896"/>
            <a:chOff x="6803934" y="5015342"/>
            <a:chExt cx="2340000" cy="771896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6803934" y="5015342"/>
              <a:ext cx="2340000" cy="7718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Показатели целей </a:t>
              </a:r>
              <a:b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устойчивого </a:t>
              </a:r>
              <a:b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развития</a:t>
              </a:r>
              <a:endPara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49" t="24207" r="22238" b="24329"/>
            <a:stretch/>
          </p:blipFill>
          <p:spPr>
            <a:xfrm>
              <a:off x="6841213" y="5083140"/>
              <a:ext cx="564796" cy="529318"/>
            </a:xfrm>
            <a:prstGeom prst="rect">
              <a:avLst/>
            </a:prstGeom>
          </p:spPr>
        </p:pic>
      </p:grpSp>
      <p:grpSp>
        <p:nvGrpSpPr>
          <p:cNvPr id="76" name="Группа 75"/>
          <p:cNvGrpSpPr/>
          <p:nvPr/>
        </p:nvGrpSpPr>
        <p:grpSpPr>
          <a:xfrm>
            <a:off x="9143934" y="4984850"/>
            <a:ext cx="2340000" cy="771896"/>
            <a:chOff x="9143934" y="4984850"/>
            <a:chExt cx="2340000" cy="771896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9143934" y="4984850"/>
              <a:ext cx="2340000" cy="7718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Визуализированные</a:t>
              </a:r>
              <a:b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статистические сборники</a:t>
              </a:r>
              <a:endPara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65" t="27706" r="24082" b="29466"/>
            <a:stretch/>
          </p:blipFill>
          <p:spPr>
            <a:xfrm>
              <a:off x="9195797" y="5083140"/>
              <a:ext cx="551912" cy="330616"/>
            </a:xfrm>
            <a:prstGeom prst="rect">
              <a:avLst/>
            </a:prstGeom>
          </p:spPr>
        </p:pic>
      </p:grpSp>
      <p:sp>
        <p:nvSpPr>
          <p:cNvPr id="55" name="TextBox 54"/>
          <p:cNvSpPr txBox="1"/>
          <p:nvPr/>
        </p:nvSpPr>
        <p:spPr>
          <a:xfrm>
            <a:off x="9079542" y="5935765"/>
            <a:ext cx="15245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7F7F7F"/>
                </a:solidFill>
              </a:rPr>
              <a:t>показателей</a:t>
            </a:r>
            <a:br>
              <a:rPr lang="ru-RU" sz="1400" b="1" dirty="0" smtClean="0">
                <a:solidFill>
                  <a:srgbClr val="7F7F7F"/>
                </a:solidFill>
              </a:rPr>
            </a:br>
            <a:r>
              <a:rPr lang="ru-RU" sz="1400" b="1" dirty="0" smtClean="0">
                <a:solidFill>
                  <a:srgbClr val="7F7F7F"/>
                </a:solidFill>
              </a:rPr>
              <a:t>содержится </a:t>
            </a:r>
            <a:br>
              <a:rPr lang="ru-RU" sz="1400" b="1" dirty="0" smtClean="0">
                <a:solidFill>
                  <a:srgbClr val="7F7F7F"/>
                </a:solidFill>
              </a:rPr>
            </a:br>
            <a:r>
              <a:rPr lang="ru-RU" sz="1400" b="1" dirty="0" smtClean="0">
                <a:solidFill>
                  <a:srgbClr val="7F7F7F"/>
                </a:solidFill>
              </a:rPr>
              <a:t>в проекте</a:t>
            </a:r>
            <a:endParaRPr lang="ru-RU" sz="1400" b="1" dirty="0">
              <a:solidFill>
                <a:srgbClr val="7F7F7F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590695" y="5845349"/>
            <a:ext cx="18950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E0002B"/>
                </a:solidFill>
              </a:rPr>
              <a:t>≥ 200 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90695" y="1434266"/>
            <a:ext cx="231445" cy="5490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822140" y="1231921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E0002B"/>
                </a:solidFill>
              </a:rPr>
              <a:t>20</a:t>
            </a:r>
            <a:endParaRPr lang="ru-RU" sz="4800" dirty="0"/>
          </a:p>
        </p:txBody>
      </p:sp>
      <p:sp>
        <p:nvSpPr>
          <p:cNvPr id="52" name="TextBox 51"/>
          <p:cNvSpPr txBox="1"/>
          <p:nvPr/>
        </p:nvSpPr>
        <p:spPr>
          <a:xfrm>
            <a:off x="8659738" y="1384346"/>
            <a:ext cx="1836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7F7F7F"/>
                </a:solidFill>
              </a:rPr>
              <a:t>информационных</a:t>
            </a:r>
            <a:br>
              <a:rPr lang="ru-RU" sz="1400" b="1" dirty="0" smtClean="0">
                <a:solidFill>
                  <a:srgbClr val="7F7F7F"/>
                </a:solidFill>
              </a:rPr>
            </a:br>
            <a:r>
              <a:rPr lang="ru-RU" sz="1400" b="1" dirty="0" smtClean="0">
                <a:solidFill>
                  <a:srgbClr val="7F7F7F"/>
                </a:solidFill>
              </a:rPr>
              <a:t>панелей</a:t>
            </a:r>
            <a:endParaRPr lang="ru-RU" sz="1400" b="1" dirty="0">
              <a:solidFill>
                <a:srgbClr val="7F7F7F"/>
              </a:solidFill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2667935" y="4984850"/>
            <a:ext cx="1944000" cy="771896"/>
            <a:chOff x="2698873" y="5015342"/>
            <a:chExt cx="1944000" cy="771896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2698873" y="5015342"/>
              <a:ext cx="1944000" cy="7718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Статистика </a:t>
              </a:r>
              <a:b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ru-RU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с</a:t>
              </a:r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троительства</a:t>
              </a:r>
              <a:endPara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83" t="23916" r="10297" b="13387"/>
            <a:stretch/>
          </p:blipFill>
          <p:spPr>
            <a:xfrm>
              <a:off x="2745254" y="5094706"/>
              <a:ext cx="655171" cy="591720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4694601" y="4984850"/>
            <a:ext cx="1944000" cy="771896"/>
            <a:chOff x="4743359" y="5017497"/>
            <a:chExt cx="1944000" cy="771896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4743359" y="5017497"/>
              <a:ext cx="1944000" cy="7718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Статистика </a:t>
              </a:r>
              <a:b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инвестиций</a:t>
              </a:r>
              <a:endPara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83" t="17445" r="19191" b="26058"/>
            <a:stretch/>
          </p:blipFill>
          <p:spPr>
            <a:xfrm>
              <a:off x="4838554" y="5094705"/>
              <a:ext cx="665353" cy="591720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9136921" y="4097101"/>
            <a:ext cx="2347013" cy="771896"/>
            <a:chOff x="9136921" y="4105908"/>
            <a:chExt cx="2347013" cy="771896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9143934" y="4105908"/>
              <a:ext cx="2340000" cy="7718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Статистика</a:t>
              </a:r>
              <a:b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жилищно-</a:t>
              </a:r>
              <a:b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коммунального </a:t>
              </a:r>
              <a:b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хозяйства</a:t>
              </a:r>
              <a:endPara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94" t="20318" r="15470" b="23259"/>
            <a:stretch/>
          </p:blipFill>
          <p:spPr>
            <a:xfrm>
              <a:off x="9136921" y="4129754"/>
              <a:ext cx="839536" cy="6130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904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</a:t>
            </a:fld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712719" y="180466"/>
            <a:ext cx="10080000" cy="261367"/>
            <a:chOff x="1439587" y="3481958"/>
            <a:chExt cx="10403788" cy="261367"/>
          </a:xfrm>
        </p:grpSpPr>
        <p:sp>
          <p:nvSpPr>
            <p:cNvPr id="7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10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" b="6116"/>
          <a:stretch/>
        </p:blipFill>
        <p:spPr bwMode="auto">
          <a:xfrm>
            <a:off x="2015585" y="1723822"/>
            <a:ext cx="8999214" cy="478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143" y="4309985"/>
            <a:ext cx="831271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Меню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Прямая соединительная линия 13"/>
          <p:cNvCxnSpPr>
            <a:endCxn id="3" idx="3"/>
          </p:cNvCxnSpPr>
          <p:nvPr/>
        </p:nvCxnSpPr>
        <p:spPr>
          <a:xfrm flipH="1">
            <a:off x="1389414" y="4448485"/>
            <a:ext cx="813464" cy="0"/>
          </a:xfrm>
          <a:prstGeom prst="line">
            <a:avLst/>
          </a:prstGeom>
          <a:ln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43597" y="629057"/>
            <a:ext cx="8740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283583"/>
                </a:solidFill>
              </a:rPr>
              <a:t>ИНФОРМАЦИОННЫЕ ПАНЕЛИ</a:t>
            </a:r>
            <a:endParaRPr lang="ru-RU" sz="4000" b="1" dirty="0">
              <a:solidFill>
                <a:srgbClr val="283583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1885" y="2400902"/>
            <a:ext cx="997527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Кнопка «свернуть меню»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1389414" y="2220687"/>
            <a:ext cx="1460664" cy="191047"/>
          </a:xfrm>
          <a:prstGeom prst="line">
            <a:avLst/>
          </a:prstGeom>
          <a:ln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21207" y="4586984"/>
            <a:ext cx="1136409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Информационно-аналитические материалы</a:t>
            </a:r>
          </a:p>
          <a:p>
            <a:endParaRPr lang="ru-RU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Показатели или </a:t>
            </a:r>
          </a:p>
          <a:p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Блоки показателей</a:t>
            </a:r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47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5</a:t>
            </a:fld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712719" y="180466"/>
            <a:ext cx="10080000" cy="261367"/>
            <a:chOff x="1439587" y="3481958"/>
            <a:chExt cx="10403788" cy="261367"/>
          </a:xfrm>
        </p:grpSpPr>
        <p:sp>
          <p:nvSpPr>
            <p:cNvPr id="7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10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" b="6116"/>
          <a:stretch/>
        </p:blipFill>
        <p:spPr bwMode="auto">
          <a:xfrm>
            <a:off x="2027536" y="2110771"/>
            <a:ext cx="8261890" cy="439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43597" y="629057"/>
            <a:ext cx="8740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283583"/>
                </a:solidFill>
              </a:rPr>
              <a:t>ИНФОРМАЦИОННЫЕ ПАНЕЛИ</a:t>
            </a:r>
            <a:endParaRPr lang="ru-RU" sz="4000" b="1" dirty="0">
              <a:solidFill>
                <a:srgbClr val="283583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73031" y="1647708"/>
            <a:ext cx="212156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 Описание показателя и блока показателей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2" name="Прямая соединительная линия 31"/>
          <p:cNvCxnSpPr>
            <a:stCxn id="30" idx="2"/>
          </p:cNvCxnSpPr>
          <p:nvPr/>
        </p:nvCxnSpPr>
        <p:spPr>
          <a:xfrm>
            <a:off x="3433811" y="2109373"/>
            <a:ext cx="0" cy="663262"/>
          </a:xfrm>
          <a:prstGeom prst="line">
            <a:avLst/>
          </a:prstGeom>
          <a:ln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0025" y="1555374"/>
            <a:ext cx="1941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83583"/>
                </a:solidFill>
              </a:rPr>
              <a:t>4 стандартные вкладки</a:t>
            </a:r>
            <a:endParaRPr lang="ru-RU" b="1" dirty="0">
              <a:solidFill>
                <a:srgbClr val="283583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3389" y="1647708"/>
            <a:ext cx="865386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 Карта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6" name="Прямая соединительная линия 25"/>
          <p:cNvCxnSpPr>
            <a:stCxn id="25" idx="2"/>
          </p:cNvCxnSpPr>
          <p:nvPr/>
        </p:nvCxnSpPr>
        <p:spPr>
          <a:xfrm flipH="1">
            <a:off x="4494592" y="1924707"/>
            <a:ext cx="511490" cy="847928"/>
          </a:xfrm>
          <a:prstGeom prst="line">
            <a:avLst/>
          </a:prstGeom>
          <a:ln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595834" y="1647708"/>
            <a:ext cx="1060779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Таблица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9" name="Прямая соединительная линия 28"/>
          <p:cNvCxnSpPr>
            <a:stCxn id="28" idx="2"/>
          </p:cNvCxnSpPr>
          <p:nvPr/>
        </p:nvCxnSpPr>
        <p:spPr>
          <a:xfrm flipH="1">
            <a:off x="4804062" y="1924707"/>
            <a:ext cx="1322162" cy="857570"/>
          </a:xfrm>
          <a:prstGeom prst="line">
            <a:avLst/>
          </a:prstGeom>
          <a:ln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802156" y="1647708"/>
            <a:ext cx="212156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4. Сравнение регионов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H="1">
            <a:off x="5595834" y="1934349"/>
            <a:ext cx="2048027" cy="847928"/>
          </a:xfrm>
          <a:prstGeom prst="line">
            <a:avLst/>
          </a:prstGeom>
          <a:ln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15294" y="3943350"/>
            <a:ext cx="856605" cy="261610"/>
          </a:xfrm>
          <a:prstGeom prst="rect">
            <a:avLst/>
          </a:prstGeom>
          <a:solidFill>
            <a:srgbClr val="FFCE61"/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Карточки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678294" y="3725547"/>
            <a:ext cx="1114425" cy="430887"/>
          </a:xfrm>
          <a:prstGeom prst="rect">
            <a:avLst/>
          </a:prstGeom>
          <a:solidFill>
            <a:srgbClr val="FFCE61"/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Графики</a:t>
            </a:r>
            <a:b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Диаграммы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 flipV="1">
            <a:off x="1171899" y="3790951"/>
            <a:ext cx="1852852" cy="1523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1171899" y="4074156"/>
            <a:ext cx="1852852" cy="6026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1170930" y="4204960"/>
            <a:ext cx="1853821" cy="17672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 flipV="1">
            <a:off x="9877425" y="3514725"/>
            <a:ext cx="800869" cy="2108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>
            <a:off x="9916294" y="3987157"/>
            <a:ext cx="762769" cy="12611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00025" y="4518303"/>
            <a:ext cx="1246806" cy="861774"/>
          </a:xfrm>
          <a:prstGeom prst="rect">
            <a:avLst/>
          </a:prstGeom>
          <a:solidFill>
            <a:srgbClr val="FFCE61"/>
          </a:solidFill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Карточка – </a:t>
            </a:r>
            <a:b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одно значение показателя</a:t>
            </a:r>
            <a:b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 конкретную дату</a:t>
            </a:r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2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6</a:t>
            </a:fld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712719" y="180466"/>
            <a:ext cx="10080000" cy="261367"/>
            <a:chOff x="1439587" y="3481958"/>
            <a:chExt cx="10403788" cy="261367"/>
          </a:xfrm>
        </p:grpSpPr>
        <p:sp>
          <p:nvSpPr>
            <p:cNvPr id="7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10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743597" y="629057"/>
            <a:ext cx="8740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283583"/>
                </a:solidFill>
              </a:rPr>
              <a:t>ИНФОРМАЦИОННЫЕ ПАНЕЛИ</a:t>
            </a:r>
            <a:endParaRPr lang="ru-RU" sz="4000" b="1" dirty="0">
              <a:solidFill>
                <a:srgbClr val="283583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89644" y="1509208"/>
            <a:ext cx="106313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Фильтры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9388" b="4966"/>
          <a:stretch/>
        </p:blipFill>
        <p:spPr bwMode="auto">
          <a:xfrm>
            <a:off x="200023" y="1972535"/>
            <a:ext cx="4740112" cy="418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Прямая соединительная линия 31"/>
          <p:cNvCxnSpPr>
            <a:stCxn id="30" idx="2"/>
          </p:cNvCxnSpPr>
          <p:nvPr/>
        </p:nvCxnSpPr>
        <p:spPr>
          <a:xfrm flipH="1">
            <a:off x="1414461" y="1786207"/>
            <a:ext cx="1506748" cy="1123498"/>
          </a:xfrm>
          <a:prstGeom prst="line">
            <a:avLst/>
          </a:prstGeom>
          <a:ln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0023" y="1509208"/>
            <a:ext cx="1892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83583"/>
                </a:solidFill>
              </a:rPr>
              <a:t>Все интерактивно</a:t>
            </a:r>
            <a:endParaRPr lang="ru-RU" sz="1400" b="1" dirty="0">
              <a:solidFill>
                <a:srgbClr val="283583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1" r="1640" b="4147"/>
          <a:stretch/>
        </p:blipFill>
        <p:spPr bwMode="auto">
          <a:xfrm>
            <a:off x="5213268" y="2043148"/>
            <a:ext cx="6207116" cy="411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5989923" y="1509208"/>
            <a:ext cx="1872964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Псковская область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454947" y="1509208"/>
            <a:ext cx="2796888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83583"/>
                </a:solidFill>
              </a:rPr>
              <a:t>Автоматически изменились</a:t>
            </a:r>
            <a:endParaRPr lang="ru-RU" sz="1400" b="1" dirty="0">
              <a:solidFill>
                <a:srgbClr val="283583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6422746" y="1816985"/>
            <a:ext cx="2847571" cy="19064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6677025" y="1816985"/>
            <a:ext cx="2593291" cy="27169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6536643" y="1816985"/>
            <a:ext cx="2733673" cy="36656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9270316" y="1816985"/>
            <a:ext cx="81182" cy="1643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9270316" y="1816985"/>
            <a:ext cx="1026209" cy="3145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5481490" y="2969260"/>
            <a:ext cx="633580" cy="1415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5798281" y="1816985"/>
            <a:ext cx="878744" cy="109272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032666" y="1509208"/>
            <a:ext cx="897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83583"/>
                </a:solidFill>
              </a:rPr>
              <a:t>Выбрав</a:t>
            </a:r>
            <a:endParaRPr lang="ru-RU" sz="1400" b="1" dirty="0">
              <a:solidFill>
                <a:srgbClr val="283583"/>
              </a:solidFill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8056913" y="1666621"/>
            <a:ext cx="30566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30" idx="2"/>
          </p:cNvCxnSpPr>
          <p:nvPr/>
        </p:nvCxnSpPr>
        <p:spPr>
          <a:xfrm flipH="1">
            <a:off x="1959429" y="1786207"/>
            <a:ext cx="961780" cy="1123498"/>
          </a:xfrm>
          <a:prstGeom prst="line">
            <a:avLst/>
          </a:prstGeom>
          <a:ln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stCxn id="30" idx="2"/>
          </p:cNvCxnSpPr>
          <p:nvPr/>
        </p:nvCxnSpPr>
        <p:spPr>
          <a:xfrm flipH="1">
            <a:off x="1199409" y="1786207"/>
            <a:ext cx="1721800" cy="1123498"/>
          </a:xfrm>
          <a:prstGeom prst="line">
            <a:avLst/>
          </a:prstGeom>
          <a:ln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>
            <a:endCxn id="30" idx="2"/>
          </p:cNvCxnSpPr>
          <p:nvPr/>
        </p:nvCxnSpPr>
        <p:spPr>
          <a:xfrm flipH="1" flipV="1">
            <a:off x="2921209" y="1786207"/>
            <a:ext cx="1822150" cy="1253844"/>
          </a:xfrm>
          <a:prstGeom prst="line">
            <a:avLst/>
          </a:prstGeom>
          <a:ln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>
            <a:stCxn id="30" idx="2"/>
          </p:cNvCxnSpPr>
          <p:nvPr/>
        </p:nvCxnSpPr>
        <p:spPr>
          <a:xfrm>
            <a:off x="2921209" y="1786207"/>
            <a:ext cx="1286150" cy="1214162"/>
          </a:xfrm>
          <a:prstGeom prst="line">
            <a:avLst/>
          </a:prstGeom>
          <a:ln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448818" y="1618592"/>
            <a:ext cx="758541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Месяц</a:t>
            </a:r>
          </a:p>
          <a:p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Год</a:t>
            </a:r>
          </a:p>
          <a:p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Субъект РФ</a:t>
            </a:r>
          </a:p>
          <a:p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Показатель</a:t>
            </a:r>
            <a:b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ОКВЭД</a:t>
            </a:r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7</a:t>
            </a:fld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712719" y="180466"/>
            <a:ext cx="10080000" cy="261367"/>
            <a:chOff x="1439587" y="3481958"/>
            <a:chExt cx="10403788" cy="261367"/>
          </a:xfrm>
        </p:grpSpPr>
        <p:sp>
          <p:nvSpPr>
            <p:cNvPr id="7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10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743597" y="629057"/>
            <a:ext cx="8740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283583"/>
                </a:solidFill>
              </a:rPr>
              <a:t>ИНФОРМАЦИОННЫЕ ПАНЕЛИ</a:t>
            </a:r>
            <a:endParaRPr lang="ru-RU" sz="4000" b="1" dirty="0">
              <a:solidFill>
                <a:srgbClr val="28358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9043" y="1492213"/>
            <a:ext cx="1160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83583"/>
                </a:solidFill>
              </a:rPr>
              <a:t>Вкладка</a:t>
            </a:r>
            <a:endParaRPr lang="ru-RU" sz="1400" b="1" dirty="0">
              <a:solidFill>
                <a:srgbClr val="283583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89644" y="1509208"/>
            <a:ext cx="106313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 Карта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4833" y="5326982"/>
            <a:ext cx="997527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Легенда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3954" y="5603981"/>
            <a:ext cx="94667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Группировка </a:t>
            </a:r>
            <a:b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субъектов</a:t>
            </a:r>
            <a:b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 значениям индексов</a:t>
            </a:r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8030" y="3236552"/>
            <a:ext cx="1115791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Картограмма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1" b="3475"/>
          <a:stretch/>
        </p:blipFill>
        <p:spPr bwMode="auto">
          <a:xfrm>
            <a:off x="1712719" y="2035529"/>
            <a:ext cx="8304478" cy="455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Прямая соединительная линия 37"/>
          <p:cNvCxnSpPr>
            <a:stCxn id="40" idx="3"/>
          </p:cNvCxnSpPr>
          <p:nvPr/>
        </p:nvCxnSpPr>
        <p:spPr>
          <a:xfrm>
            <a:off x="1233821" y="3367357"/>
            <a:ext cx="2107999" cy="221525"/>
          </a:xfrm>
          <a:prstGeom prst="line">
            <a:avLst/>
          </a:prstGeom>
          <a:ln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37" idx="3"/>
          </p:cNvCxnSpPr>
          <p:nvPr/>
        </p:nvCxnSpPr>
        <p:spPr>
          <a:xfrm>
            <a:off x="1242360" y="5465482"/>
            <a:ext cx="5670504" cy="890200"/>
          </a:xfrm>
          <a:prstGeom prst="line">
            <a:avLst/>
          </a:prstGeom>
          <a:ln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152277" y="3367357"/>
            <a:ext cx="1061926" cy="646331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283583"/>
                </a:solidFill>
              </a:rPr>
              <a:t>При выборе</a:t>
            </a:r>
            <a:br>
              <a:rPr lang="ru-RU" sz="1200" dirty="0" smtClean="0">
                <a:solidFill>
                  <a:srgbClr val="283583"/>
                </a:solidFill>
              </a:rPr>
            </a:br>
            <a:r>
              <a:rPr lang="ru-RU" sz="1200" b="1" dirty="0" smtClean="0">
                <a:solidFill>
                  <a:srgbClr val="283583"/>
                </a:solidFill>
              </a:rPr>
              <a:t>интервала</a:t>
            </a:r>
            <a:r>
              <a:rPr lang="ru-RU" sz="1200" dirty="0" smtClean="0">
                <a:solidFill>
                  <a:srgbClr val="283583"/>
                </a:solidFill>
              </a:rPr>
              <a:t> </a:t>
            </a:r>
            <a:br>
              <a:rPr lang="ru-RU" sz="1200" dirty="0" smtClean="0">
                <a:solidFill>
                  <a:srgbClr val="283583"/>
                </a:solidFill>
              </a:rPr>
            </a:br>
            <a:r>
              <a:rPr lang="ru-RU" sz="1200" dirty="0" smtClean="0">
                <a:solidFill>
                  <a:srgbClr val="283583"/>
                </a:solidFill>
              </a:rPr>
              <a:t>в легенде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10152276" y="4402530"/>
            <a:ext cx="1492301" cy="1384995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283583"/>
                </a:solidFill>
              </a:rPr>
              <a:t>На карте подсвечиваются </a:t>
            </a:r>
            <a:br>
              <a:rPr lang="ru-RU" sz="1200" dirty="0" smtClean="0">
                <a:solidFill>
                  <a:srgbClr val="283583"/>
                </a:solidFill>
              </a:rPr>
            </a:br>
            <a:r>
              <a:rPr lang="ru-RU" sz="1200" b="1" dirty="0" smtClean="0">
                <a:solidFill>
                  <a:srgbClr val="283583"/>
                </a:solidFill>
              </a:rPr>
              <a:t>субъекты РФ</a:t>
            </a:r>
            <a:r>
              <a:rPr lang="ru-RU" sz="1200" dirty="0" smtClean="0">
                <a:solidFill>
                  <a:srgbClr val="283583"/>
                </a:solidFill>
              </a:rPr>
              <a:t>,</a:t>
            </a:r>
            <a:br>
              <a:rPr lang="ru-RU" sz="1200" dirty="0" smtClean="0">
                <a:solidFill>
                  <a:srgbClr val="283583"/>
                </a:solidFill>
              </a:rPr>
            </a:br>
            <a:r>
              <a:rPr lang="ru-RU" sz="1200" dirty="0" smtClean="0">
                <a:solidFill>
                  <a:srgbClr val="283583"/>
                </a:solidFill>
              </a:rPr>
              <a:t>имеющие </a:t>
            </a:r>
            <a:r>
              <a:rPr lang="ru-RU" sz="1200" dirty="0" smtClean="0">
                <a:solidFill>
                  <a:srgbClr val="283583"/>
                </a:solidFill>
              </a:rPr>
              <a:t>индексы, </a:t>
            </a:r>
            <a:r>
              <a:rPr lang="ru-RU" sz="1200" dirty="0" smtClean="0">
                <a:solidFill>
                  <a:srgbClr val="283583"/>
                </a:solidFill>
              </a:rPr>
              <a:t>входящие в данный интервал</a:t>
            </a:r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7015277" y="4013688"/>
            <a:ext cx="3136999" cy="20140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6086246" y="4736398"/>
            <a:ext cx="4066030" cy="1940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5113716" y="4930445"/>
            <a:ext cx="5038561" cy="535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3942893" y="4930445"/>
            <a:ext cx="6209383" cy="3965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>
            <a:off x="3760013" y="4930445"/>
            <a:ext cx="6392264" cy="7827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>
            <a:off x="3694176" y="4930445"/>
            <a:ext cx="6458101" cy="3965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H="1">
            <a:off x="3735010" y="4930445"/>
            <a:ext cx="6417268" cy="6735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>
            <a:off x="3552825" y="4930445"/>
            <a:ext cx="6599451" cy="391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H="1">
            <a:off x="3735010" y="4930445"/>
            <a:ext cx="6282187" cy="4867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10814748" y="4090520"/>
            <a:ext cx="0" cy="252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21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8</a:t>
            </a:fld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712719" y="180466"/>
            <a:ext cx="10080000" cy="261367"/>
            <a:chOff x="1439587" y="3481958"/>
            <a:chExt cx="10403788" cy="261367"/>
          </a:xfrm>
        </p:grpSpPr>
        <p:sp>
          <p:nvSpPr>
            <p:cNvPr id="7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10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743597" y="629057"/>
            <a:ext cx="8740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283583"/>
                </a:solidFill>
              </a:rPr>
              <a:t>ИНФОРМАЦИОННЫЕ ПАНЕЛИ</a:t>
            </a:r>
            <a:endParaRPr lang="ru-RU" sz="4000" b="1" dirty="0">
              <a:solidFill>
                <a:srgbClr val="28358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023" y="1509208"/>
            <a:ext cx="2331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83583"/>
                </a:solidFill>
              </a:rPr>
              <a:t>Вкладка</a:t>
            </a:r>
            <a:endParaRPr lang="ru-RU" sz="1400" b="1" dirty="0">
              <a:solidFill>
                <a:srgbClr val="283583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67929" y="1509207"/>
            <a:ext cx="106313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 Карта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90349" y="2090278"/>
            <a:ext cx="1492301" cy="830997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283583"/>
                </a:solidFill>
              </a:rPr>
              <a:t>При наведении</a:t>
            </a:r>
          </a:p>
          <a:p>
            <a:r>
              <a:rPr lang="ru-RU" sz="1200" dirty="0" smtClean="0">
                <a:solidFill>
                  <a:srgbClr val="283583"/>
                </a:solidFill>
              </a:rPr>
              <a:t>курсора</a:t>
            </a:r>
            <a:br>
              <a:rPr lang="ru-RU" sz="1200" dirty="0" smtClean="0">
                <a:solidFill>
                  <a:srgbClr val="283583"/>
                </a:solidFill>
              </a:rPr>
            </a:br>
            <a:r>
              <a:rPr lang="ru-RU" sz="1200" dirty="0" smtClean="0">
                <a:solidFill>
                  <a:srgbClr val="283583"/>
                </a:solidFill>
              </a:rPr>
              <a:t>на </a:t>
            </a:r>
            <a:r>
              <a:rPr lang="ru-RU" sz="1200" b="1" dirty="0" smtClean="0">
                <a:solidFill>
                  <a:srgbClr val="283583"/>
                </a:solidFill>
              </a:rPr>
              <a:t>субъект РФ </a:t>
            </a:r>
            <a:r>
              <a:rPr lang="ru-RU" sz="1200" dirty="0" smtClean="0">
                <a:solidFill>
                  <a:srgbClr val="283583"/>
                </a:solidFill>
              </a:rPr>
              <a:t/>
            </a:r>
            <a:br>
              <a:rPr lang="ru-RU" sz="1200" dirty="0" smtClean="0">
                <a:solidFill>
                  <a:srgbClr val="283583"/>
                </a:solidFill>
              </a:rPr>
            </a:br>
            <a:r>
              <a:rPr lang="ru-RU" sz="1200" dirty="0" smtClean="0">
                <a:solidFill>
                  <a:srgbClr val="283583"/>
                </a:solidFill>
              </a:rPr>
              <a:t>на карте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9090349" y="3558480"/>
            <a:ext cx="2177725" cy="1015663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283583"/>
                </a:solidFill>
              </a:rPr>
              <a:t>На карте, </a:t>
            </a:r>
            <a:br>
              <a:rPr lang="ru-RU" sz="1200" dirty="0" smtClean="0">
                <a:solidFill>
                  <a:srgbClr val="283583"/>
                </a:solidFill>
              </a:rPr>
            </a:br>
            <a:r>
              <a:rPr lang="ru-RU" sz="1200" dirty="0" smtClean="0">
                <a:solidFill>
                  <a:srgbClr val="283583"/>
                </a:solidFill>
              </a:rPr>
              <a:t>в верхнем правом углу,</a:t>
            </a:r>
            <a:br>
              <a:rPr lang="ru-RU" sz="1200" dirty="0" smtClean="0">
                <a:solidFill>
                  <a:srgbClr val="283583"/>
                </a:solidFill>
              </a:rPr>
            </a:br>
            <a:r>
              <a:rPr lang="ru-RU" sz="1200" dirty="0" smtClean="0">
                <a:solidFill>
                  <a:srgbClr val="283583"/>
                </a:solidFill>
              </a:rPr>
              <a:t>высвечивается </a:t>
            </a:r>
            <a:br>
              <a:rPr lang="ru-RU" sz="1200" dirty="0" smtClean="0">
                <a:solidFill>
                  <a:srgbClr val="283583"/>
                </a:solidFill>
              </a:rPr>
            </a:br>
            <a:r>
              <a:rPr lang="ru-RU" sz="1200" dirty="0" smtClean="0">
                <a:solidFill>
                  <a:srgbClr val="283583"/>
                </a:solidFill>
              </a:rPr>
              <a:t>название </a:t>
            </a:r>
            <a:r>
              <a:rPr lang="ru-RU" sz="1200" b="1" dirty="0" smtClean="0">
                <a:solidFill>
                  <a:srgbClr val="283583"/>
                </a:solidFill>
              </a:rPr>
              <a:t>субъекта РФ</a:t>
            </a:r>
            <a:r>
              <a:rPr lang="ru-RU" sz="1200" dirty="0" smtClean="0">
                <a:solidFill>
                  <a:srgbClr val="283583"/>
                </a:solidFill>
              </a:rPr>
              <a:t/>
            </a:r>
            <a:br>
              <a:rPr lang="ru-RU" sz="1200" dirty="0" smtClean="0">
                <a:solidFill>
                  <a:srgbClr val="283583"/>
                </a:solidFill>
              </a:rPr>
            </a:br>
            <a:r>
              <a:rPr lang="ru-RU" sz="1200" dirty="0" smtClean="0">
                <a:solidFill>
                  <a:srgbClr val="283583"/>
                </a:solidFill>
              </a:rPr>
              <a:t>и </a:t>
            </a:r>
            <a:r>
              <a:rPr lang="ru-RU" sz="1200" b="1" dirty="0" smtClean="0">
                <a:solidFill>
                  <a:srgbClr val="283583"/>
                </a:solidFill>
              </a:rPr>
              <a:t>значение индекса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9" b="4693"/>
          <a:stretch/>
        </p:blipFill>
        <p:spPr bwMode="auto">
          <a:xfrm>
            <a:off x="743598" y="1866770"/>
            <a:ext cx="8086078" cy="439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3276600" y="2882433"/>
            <a:ext cx="5813750" cy="20610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5819775" y="3448050"/>
            <a:ext cx="3270574" cy="828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9912699" y="3031705"/>
            <a:ext cx="0" cy="41634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74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9</a:t>
            </a:fld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712719" y="180466"/>
            <a:ext cx="10080000" cy="261367"/>
            <a:chOff x="1439587" y="3481958"/>
            <a:chExt cx="10403788" cy="261367"/>
          </a:xfrm>
        </p:grpSpPr>
        <p:sp>
          <p:nvSpPr>
            <p:cNvPr id="7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10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743597" y="629057"/>
            <a:ext cx="8740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283583"/>
                </a:solidFill>
              </a:rPr>
              <a:t>ИНФОРМАЦИОННЫЕ ПАНЕЛИ</a:t>
            </a:r>
            <a:endParaRPr lang="ru-RU" sz="4000" b="1" dirty="0">
              <a:solidFill>
                <a:srgbClr val="28358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7" r="2067" b="5831"/>
          <a:stretch/>
        </p:blipFill>
        <p:spPr bwMode="auto">
          <a:xfrm>
            <a:off x="620302" y="1951243"/>
            <a:ext cx="8314880" cy="4404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0023" y="1509208"/>
            <a:ext cx="2331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83583"/>
                </a:solidFill>
              </a:rPr>
              <a:t>Вкладка</a:t>
            </a:r>
            <a:endParaRPr lang="ru-RU" sz="1400" b="1" dirty="0">
              <a:solidFill>
                <a:srgbClr val="283583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67929" y="1509207"/>
            <a:ext cx="106313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 Карта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90349" y="2261728"/>
            <a:ext cx="1492301" cy="830997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283583"/>
                </a:solidFill>
              </a:rPr>
              <a:t>При увеличении масштаба просмотра</a:t>
            </a:r>
            <a:r>
              <a:rPr lang="en-US" sz="1200" dirty="0" smtClean="0">
                <a:solidFill>
                  <a:srgbClr val="283583"/>
                </a:solidFill>
              </a:rPr>
              <a:t/>
            </a:r>
            <a:br>
              <a:rPr lang="en-US" sz="1200" dirty="0" smtClean="0">
                <a:solidFill>
                  <a:srgbClr val="283583"/>
                </a:solidFill>
              </a:rPr>
            </a:br>
            <a:r>
              <a:rPr lang="ru-RU" sz="1200" dirty="0" smtClean="0">
                <a:solidFill>
                  <a:srgbClr val="283583"/>
                </a:solidFill>
              </a:rPr>
              <a:t>картограммы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9090349" y="3558480"/>
            <a:ext cx="2177725" cy="830997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283583"/>
                </a:solidFill>
              </a:rPr>
              <a:t>На карте, </a:t>
            </a:r>
            <a:br>
              <a:rPr lang="ru-RU" sz="1200" dirty="0" smtClean="0">
                <a:solidFill>
                  <a:srgbClr val="283583"/>
                </a:solidFill>
              </a:rPr>
            </a:br>
            <a:r>
              <a:rPr lang="ru-RU" sz="1200" dirty="0" smtClean="0">
                <a:solidFill>
                  <a:srgbClr val="283583"/>
                </a:solidFill>
              </a:rPr>
              <a:t>высвечивается </a:t>
            </a:r>
            <a:br>
              <a:rPr lang="ru-RU" sz="1200" dirty="0" smtClean="0">
                <a:solidFill>
                  <a:srgbClr val="283583"/>
                </a:solidFill>
              </a:rPr>
            </a:br>
            <a:r>
              <a:rPr lang="ru-RU" sz="1200" dirty="0" smtClean="0">
                <a:solidFill>
                  <a:srgbClr val="283583"/>
                </a:solidFill>
              </a:rPr>
              <a:t>название </a:t>
            </a:r>
            <a:r>
              <a:rPr lang="ru-RU" sz="1200" b="1" dirty="0" smtClean="0">
                <a:solidFill>
                  <a:srgbClr val="283583"/>
                </a:solidFill>
              </a:rPr>
              <a:t>субъекта РФ</a:t>
            </a:r>
            <a:r>
              <a:rPr lang="ru-RU" sz="1200" dirty="0" smtClean="0">
                <a:solidFill>
                  <a:srgbClr val="283583"/>
                </a:solidFill>
              </a:rPr>
              <a:t/>
            </a:r>
            <a:br>
              <a:rPr lang="ru-RU" sz="1200" dirty="0" smtClean="0">
                <a:solidFill>
                  <a:srgbClr val="283583"/>
                </a:solidFill>
              </a:rPr>
            </a:br>
            <a:r>
              <a:rPr lang="ru-RU" sz="1200" dirty="0" smtClean="0">
                <a:solidFill>
                  <a:srgbClr val="283583"/>
                </a:solidFill>
              </a:rPr>
              <a:t>и </a:t>
            </a:r>
            <a:r>
              <a:rPr lang="ru-RU" sz="1200" b="1" dirty="0" smtClean="0">
                <a:solidFill>
                  <a:srgbClr val="283583"/>
                </a:solidFill>
              </a:rPr>
              <a:t>значение индекса</a:t>
            </a:r>
            <a:endParaRPr lang="ru-RU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276600" y="4276725"/>
            <a:ext cx="5813749" cy="8160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5419725" y="4276726"/>
            <a:ext cx="3670624" cy="1809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9912699" y="3031705"/>
            <a:ext cx="0" cy="41634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4086225" y="4276725"/>
            <a:ext cx="5004124" cy="561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2247900" y="4276725"/>
            <a:ext cx="6842449" cy="1704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55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14107</TotalTime>
  <Words>1163</Words>
  <Application>Microsoft Office PowerPoint</Application>
  <PresentationFormat>Произвольный</PresentationFormat>
  <Paragraphs>218</Paragraphs>
  <Slides>21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Уланова Ольга Ивановна</dc:creator>
  <cp:lastModifiedBy>Уланова Ольга Ивановна</cp:lastModifiedBy>
  <cp:revision>808</cp:revision>
  <cp:lastPrinted>2021-09-23T14:04:01Z</cp:lastPrinted>
  <dcterms:created xsi:type="dcterms:W3CDTF">2020-03-31T09:31:17Z</dcterms:created>
  <dcterms:modified xsi:type="dcterms:W3CDTF">2022-09-28T09:19:25Z</dcterms:modified>
</cp:coreProperties>
</file>